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FE884-E48F-4854-9A48-E53C7478E6A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A0BFA-BD06-4695-9C00-52D885D6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83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7128D3-1586-4624-9695-15B8CDCE813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D1993E-2911-48B6-A039-5503CCE7C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D6DA0F-E06E-4BB4-ADC7-CCBD2D48F14A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1410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100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8987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4873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760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6647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2534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8421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EF5E78-0842-4EF0-A117-E91D61D322D1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31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100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8987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4873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760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6647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2534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8421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C0CB39-AEF0-4D0C-B6B8-A6FDE4413DD6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466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END: Period 6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100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8987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4873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760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6647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2534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8421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D9CFF9-3501-4293-8BE3-92BB53A72817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45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: P.4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100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8987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4873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760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6647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2534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8421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33A8C4-D1F8-42A8-A467-4AF72795E21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69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100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8987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4873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760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6647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2534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8421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3A7A14-FDF9-4FFA-8EDE-7E688A094FCE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835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100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8987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4873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760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6647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2534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8421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1C0A0D-0237-4DB5-B3B2-EF9CBC183971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562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100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8987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4873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760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6647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2534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8421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C4841F-F629-4327-92C0-825924E5D468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75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100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8987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4873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760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6647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2534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8421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D8F44-1F47-488F-8B67-3FA5AB050D1D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51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100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8987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4873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760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6647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2534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8421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A554A7-825B-4CE3-BB63-CB45A632A1C1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28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100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8987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4873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760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6647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2534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8421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EBE053-FE24-4AC7-A230-F8A0A9A9A40D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0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B02-26AD-4480-B7C6-06E87450B29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4A10-DB9E-4236-B382-5F8BF482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2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B02-26AD-4480-B7C6-06E87450B29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4A10-DB9E-4236-B382-5F8BF482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0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B02-26AD-4480-B7C6-06E87450B29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4A10-DB9E-4236-B382-5F8BF482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957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877A3-A4A4-4818-8176-B0A4E4D8E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6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B02-26AD-4480-B7C6-06E87450B29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4A10-DB9E-4236-B382-5F8BF482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3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B02-26AD-4480-B7C6-06E87450B29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4A10-DB9E-4236-B382-5F8BF482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B02-26AD-4480-B7C6-06E87450B29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4A10-DB9E-4236-B382-5F8BF482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B02-26AD-4480-B7C6-06E87450B29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4A10-DB9E-4236-B382-5F8BF482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1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B02-26AD-4480-B7C6-06E87450B29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4A10-DB9E-4236-B382-5F8BF482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4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B02-26AD-4480-B7C6-06E87450B29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4A10-DB9E-4236-B382-5F8BF482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B02-26AD-4480-B7C6-06E87450B29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4A10-DB9E-4236-B382-5F8BF482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4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B02-26AD-4480-B7C6-06E87450B29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4A10-DB9E-4236-B382-5F8BF482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1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B02-26AD-4480-B7C6-06E87450B29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4A10-DB9E-4236-B382-5F8BF482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9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acids+and+bases&amp;source=images&amp;cd=&amp;cad=rja&amp;docid=sYjMGHblhlyMKM&amp;tbnid=RYYp-uZNOSOyEM:&amp;ved=0CAUQjRw&amp;url=http%3A%2F%2Fsciencegames.4you4free.com%2Facids_bases_ph_scale.html&amp;ei=DeITUpfXJqmwigKN44DIDQ&amp;bvm=bv.50952593,d.cGE&amp;psig=AFQjCNG4RJeJWm9NBWSezIFGQu-Xg1BEkg&amp;ust=137712114376753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rain+pop&amp;source=images&amp;cd=&amp;cad=rja&amp;docid=_FC9pW0jI9sODM&amp;tbnid=U-sC8SfR09OkGM:&amp;ved=0CAUQjRw&amp;url=http%3A%2F%2Fwww.bvsd.org%2Fschools%2Fhp%2Flibrary&amp;ei=0ZMbUoTQDoaOigLBx4DgDA&amp;bvm=bv.51156542,d.cGE&amp;psig=AFQjCNGZYeoeUy-yyr6uak7nhULKRq8r4g&amp;ust=137762541745156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ube.com/video/52bb23430c9c4e0ebb74/Bill%20Nye%20-%20Atom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ks3bitesize/science/chemistry/acids_bases_1.s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schools.bcsd.com/fremont/Graphics/Science/Body/circulatorysystem.jpg&amp;imgrefurl=http://schools.bcsd.com/fremont/5th_Sci_life_circulatory_system.htm&amp;usg=___wDGxxVryuXsllfaxSPE03LLzx4=&amp;h=767&amp;w=283&amp;sz=55&amp;hl=en&amp;start=2&amp;um=1&amp;tbnid=orfVmDrwucX1GM:&amp;tbnh=142&amp;tbnw=52&amp;prev=/images%3Fq%3Dmoving%2Bcirculatory%2Bsystem%26gbv%3D2%26hl%3Den%26um%3D1" TargetMode="External"/><Relationship Id="rId3" Type="http://schemas.openxmlformats.org/officeDocument/2006/relationships/image" Target="../media/image9.gif"/><Relationship Id="rId7" Type="http://schemas.openxmlformats.org/officeDocument/2006/relationships/image" Target="../media/image1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hyperlink" Target="http://www.coldwater.k12.mi.us/nicholsk/courses/chs/ana/levelorg.htm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8.gif"/><Relationship Id="rId7" Type="http://schemas.openxmlformats.org/officeDocument/2006/relationships/image" Target="../media/image13.jpeg"/><Relationship Id="rId12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schools.bcsd.com/fremont/Graphics/Science/Body/circulatorysystem.jpg&amp;imgrefurl=http://schools.bcsd.com/fremont/5th_Sci_life_circulatory_system.htm&amp;usg=___wDGxxVryuXsllfaxSPE03LLzx4=&amp;h=767&amp;w=283&amp;sz=55&amp;hl=en&amp;start=2&amp;um=1&amp;tbnid=orfVmDrwucX1GM:&amp;tbnh=142&amp;tbnw=52&amp;prev=/images%3Fq%3Dmoving%2Bcirculatory%2Bsystem%26gbv%3D2%26hl%3Den%26um%3D1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2.gif"/><Relationship Id="rId10" Type="http://schemas.openxmlformats.org/officeDocument/2006/relationships/image" Target="../media/image17.jpeg"/><Relationship Id="rId4" Type="http://schemas.openxmlformats.org/officeDocument/2006/relationships/image" Target="../media/image9.gif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levels+of+organization+analogy&amp;source=images&amp;cd=&amp;cad=rja&amp;docid=1reEgX2NwcPveM&amp;tbnid=35je8fjPOK_ACM:&amp;ved=0CAUQjRw&amp;url=http%3A%2F%2Fwww.france-cei.com%2Fcatalog%2Fproduct_info.php%2Fproducts_id%2F7537&amp;ei=FZMTUoT-IIWuiQK6sIGwCQ&amp;bvm=bv.50952593,d.cGE&amp;psig=AFQjCNHsK4Y1aGxqD3K0QA4tIzXkI5_7pA&amp;ust=13771009328071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224" y="304800"/>
            <a:ext cx="757156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Acids &amp; Bases</a:t>
            </a:r>
          </a:p>
          <a:p>
            <a:pPr algn="ctr" eaLnBrk="1" hangingPunct="1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the difference???</a:t>
            </a:r>
          </a:p>
        </p:txBody>
      </p:sp>
      <p:pic>
        <p:nvPicPr>
          <p:cNvPr id="45059" name="Picture 2" descr="http://t1.gstatic.com/images?q=tbn:ANd9GcQ4hW-WMCsWdZ7GZLo21DbNTaVMSzkSgbkfy8Cb8wvobRnPCuZ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362200"/>
            <a:ext cx="44005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077200" cy="2832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000" dirty="0" smtClean="0">
                <a:solidFill>
                  <a:srgbClr val="FF0000"/>
                </a:solidFill>
              </a:rPr>
              <a:t>http://www.brainpop.com/science/matterandchemistry/acidsandbases/</a:t>
            </a:r>
            <a:br>
              <a:rPr lang="en-US" altLang="en-US" sz="3000" dirty="0" smtClean="0">
                <a:solidFill>
                  <a:srgbClr val="FF0000"/>
                </a:solidFill>
              </a:rPr>
            </a:br>
            <a:r>
              <a:rPr lang="en-US" altLang="en-US" sz="3000" dirty="0" smtClean="0">
                <a:solidFill>
                  <a:srgbClr val="FF0000"/>
                </a:solidFill>
              </a:rPr>
              <a:t/>
            </a:r>
            <a:br>
              <a:rPr lang="en-US" altLang="en-US" sz="3000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/>
            </a:r>
            <a:br>
              <a:rPr lang="en-US" altLang="en-US" dirty="0" smtClean="0">
                <a:solidFill>
                  <a:srgbClr val="FF0000"/>
                </a:solidFill>
              </a:rPr>
            </a:b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54275" name="Subtitle 5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1219200"/>
          </a:xfrm>
        </p:spPr>
        <p:txBody>
          <a:bodyPr/>
          <a:lstStyle/>
          <a:p>
            <a:pPr marR="0" algn="ctr"/>
            <a:r>
              <a:rPr lang="en-US" altLang="en-US" sz="350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BrainPop! Acids &amp; Base </a:t>
            </a:r>
          </a:p>
        </p:txBody>
      </p:sp>
      <p:pic>
        <p:nvPicPr>
          <p:cNvPr id="54276" name="Picture 2" descr="http://bvsd.org/schools/hp/library/PublishingImages/brainpop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0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870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smtClean="0">
                <a:solidFill>
                  <a:srgbClr val="3333CC"/>
                </a:solidFill>
                <a:latin typeface="Aharoni" pitchFamily="2" charset="-79"/>
                <a:cs typeface="Aharoni" pitchFamily="2" charset="-79"/>
              </a:rPr>
              <a:t>Matter vs. Energy</a:t>
            </a:r>
          </a:p>
        </p:txBody>
      </p:sp>
      <p:sp>
        <p:nvSpPr>
          <p:cNvPr id="35739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39624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Matter</a:t>
            </a:r>
            <a:r>
              <a:rPr lang="en-US" u="sng" dirty="0" smtClean="0"/>
              <a:t>—anything that occupies </a:t>
            </a:r>
            <a:r>
              <a:rPr lang="en-US" i="1" u="sng" dirty="0" smtClean="0"/>
              <a:t>space</a:t>
            </a:r>
            <a:r>
              <a:rPr lang="en-US" u="sng" dirty="0" smtClean="0"/>
              <a:t> &amp; has </a:t>
            </a:r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</a:rPr>
              <a:t>mass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u="sng" dirty="0" smtClean="0"/>
              <a:t>(weight)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u="sng" dirty="0" smtClean="0">
                <a:solidFill>
                  <a:srgbClr val="009999"/>
                </a:solidFill>
              </a:rPr>
              <a:t>Energy</a:t>
            </a:r>
            <a:r>
              <a:rPr lang="en-US" u="sng" dirty="0" smtClean="0"/>
              <a:t>—the ability to do </a:t>
            </a:r>
            <a:r>
              <a:rPr lang="en-US" i="1" u="sng" dirty="0" smtClean="0">
                <a:solidFill>
                  <a:srgbClr val="009999"/>
                </a:solidFill>
              </a:rPr>
              <a:t>work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Chemical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Electrical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Mechanical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Radiant</a:t>
            </a:r>
          </a:p>
        </p:txBody>
      </p:sp>
      <p:pic>
        <p:nvPicPr>
          <p:cNvPr id="57348" name="Picture 2" descr="http://space.newscientist.com/data/images/ns/cms/dn9809/dn9809-1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3810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818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7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7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7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7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7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7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7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7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7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7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7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7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68707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smtClean="0">
                <a:solidFill>
                  <a:srgbClr val="3333CC"/>
                </a:solidFill>
                <a:latin typeface="Bodoni MT Black" pitchFamily="18" charset="0"/>
              </a:rPr>
              <a:t>Composition of Matter</a:t>
            </a:r>
          </a:p>
        </p:txBody>
      </p:sp>
      <p:sp>
        <p:nvSpPr>
          <p:cNvPr id="39220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77200" cy="4648200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rgbClr val="006666"/>
                </a:solidFill>
              </a:rPr>
              <a:t>Atoms</a:t>
            </a:r>
            <a:r>
              <a:rPr lang="en-US" altLang="en-US" u="sng" smtClean="0"/>
              <a:t>—building blocks                                                                                        </a:t>
            </a:r>
            <a:r>
              <a:rPr lang="en-US" altLang="en-US" smtClean="0"/>
              <a:t>		</a:t>
            </a:r>
            <a:r>
              <a:rPr lang="en-US" altLang="en-US" u="sng" smtClean="0"/>
              <a:t>of elements</a:t>
            </a:r>
          </a:p>
          <a:p>
            <a:pPr eaLnBrk="1" hangingPunct="1"/>
            <a:endParaRPr lang="en-US" altLang="en-US" b="1" u="sng" smtClean="0">
              <a:solidFill>
                <a:srgbClr val="CC0099"/>
              </a:solidFill>
            </a:endParaRPr>
          </a:p>
          <a:p>
            <a:pPr eaLnBrk="1" hangingPunct="1"/>
            <a:endParaRPr lang="en-US" altLang="en-US" b="1" u="sng" smtClean="0">
              <a:solidFill>
                <a:srgbClr val="CC0099"/>
              </a:solidFill>
            </a:endParaRPr>
          </a:p>
          <a:p>
            <a:pPr eaLnBrk="1" hangingPunct="1"/>
            <a:endParaRPr lang="en-US" altLang="en-US" b="1" u="sng" smtClean="0">
              <a:solidFill>
                <a:srgbClr val="CC0099"/>
              </a:solidFill>
            </a:endParaRPr>
          </a:p>
          <a:p>
            <a:pPr eaLnBrk="1" hangingPunct="1"/>
            <a:r>
              <a:rPr lang="en-US" altLang="en-US" b="1" u="sng" smtClean="0">
                <a:solidFill>
                  <a:srgbClr val="CC0099"/>
                </a:solidFill>
              </a:rPr>
              <a:t>Elements</a:t>
            </a:r>
            <a:r>
              <a:rPr lang="en-US" altLang="en-US" smtClean="0"/>
              <a:t>—fundamental </a:t>
            </a:r>
            <a:r>
              <a:rPr lang="en-US" altLang="en-US" u="sng" smtClean="0"/>
              <a:t>units of matter</a:t>
            </a:r>
          </a:p>
          <a:p>
            <a:pPr lvl="1" eaLnBrk="1" hangingPunct="1"/>
            <a:r>
              <a:rPr lang="en-US" altLang="en-US" smtClean="0"/>
              <a:t>96% of </a:t>
            </a:r>
            <a:r>
              <a:rPr lang="en-US" altLang="en-US" u="sng" smtClean="0"/>
              <a:t>human body is made from 4 elements</a:t>
            </a:r>
          </a:p>
          <a:p>
            <a:pPr lvl="2" eaLnBrk="1" hangingPunct="1"/>
            <a:r>
              <a:rPr lang="en-US" altLang="en-US" u="sng" smtClean="0"/>
              <a:t>Carbon (C)	</a:t>
            </a:r>
          </a:p>
          <a:p>
            <a:pPr lvl="2" eaLnBrk="1" hangingPunct="1"/>
            <a:r>
              <a:rPr lang="en-US" altLang="en-US" u="sng" smtClean="0"/>
              <a:t>Oxygen (O)</a:t>
            </a:r>
          </a:p>
          <a:p>
            <a:pPr lvl="2" eaLnBrk="1" hangingPunct="1"/>
            <a:r>
              <a:rPr lang="en-US" altLang="en-US" u="sng" smtClean="0"/>
              <a:t>Hydrogen (H)</a:t>
            </a:r>
          </a:p>
          <a:p>
            <a:pPr lvl="2" eaLnBrk="1" hangingPunct="1"/>
            <a:r>
              <a:rPr lang="en-US" altLang="en-US" u="sng" smtClean="0"/>
              <a:t>Nitrogen (N)</a:t>
            </a:r>
          </a:p>
        </p:txBody>
      </p:sp>
      <p:pic>
        <p:nvPicPr>
          <p:cNvPr id="59396" name="Picture 14" descr="http://www.bartleby.com/images/A4images/A4at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362200" cy="2665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89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2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2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2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2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2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2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0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55563" y="14176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latin typeface="Comic Sans MS" panose="030F0702030302020204" pitchFamily="66" charset="0"/>
              </a:rPr>
              <a:t>The study of chemistry begins with the basic unit of matter…the ATOM!!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altLang="en-US" u="sng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Atoms are composed of 3 main particles: (subatomic particles)</a:t>
            </a:r>
          </a:p>
          <a:p>
            <a:pPr lvl="1"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Protons (+)</a:t>
            </a:r>
          </a:p>
          <a:p>
            <a:pPr lvl="1"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Neutrons</a:t>
            </a:r>
          </a:p>
          <a:p>
            <a:pPr lvl="1" eaLnBrk="1" hangingPunct="1">
              <a:defRPr/>
            </a:pPr>
            <a:r>
              <a:rPr lang="en-US" altLang="en-US" u="sng" dirty="0" smtClean="0">
                <a:latin typeface="Comic Sans MS" panose="030F0702030302020204" pitchFamily="66" charset="0"/>
              </a:rPr>
              <a:t>Electrons (-)</a:t>
            </a:r>
          </a:p>
        </p:txBody>
      </p:sp>
      <p:sp>
        <p:nvSpPr>
          <p:cNvPr id="61443" name="WordArt 4"/>
          <p:cNvSpPr>
            <a:spLocks noChangeArrowheads="1" noChangeShapeType="1" noTextEdit="1"/>
          </p:cNvSpPr>
          <p:nvPr/>
        </p:nvSpPr>
        <p:spPr bwMode="auto">
          <a:xfrm>
            <a:off x="1763713" y="274638"/>
            <a:ext cx="71501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Atoms</a:t>
            </a:r>
          </a:p>
        </p:txBody>
      </p:sp>
      <p:pic>
        <p:nvPicPr>
          <p:cNvPr id="61444" name="Picture 5" descr="[Image: Atom Description Graphic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2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Comic Sans MS" panose="030F0702030302020204" pitchFamily="66" charset="0"/>
              </a:rPr>
              <a:t>Strong forces bind </a:t>
            </a:r>
            <a:r>
              <a:rPr lang="en-US" altLang="en-US" b="1" u="sng" smtClean="0">
                <a:latin typeface="Comic Sans MS" panose="030F0702030302020204" pitchFamily="66" charset="0"/>
              </a:rPr>
              <a:t>protons and neutrons</a:t>
            </a:r>
            <a:r>
              <a:rPr lang="en-US" altLang="en-US" u="sng" smtClean="0">
                <a:latin typeface="Comic Sans MS" panose="030F0702030302020204" pitchFamily="66" charset="0"/>
              </a:rPr>
              <a:t> together to form the </a:t>
            </a:r>
            <a:r>
              <a:rPr lang="en-US" altLang="en-US" b="1" u="sng" smtClean="0">
                <a:latin typeface="Comic Sans MS" panose="030F0702030302020204" pitchFamily="66" charset="0"/>
              </a:rPr>
              <a:t>nucleus</a:t>
            </a:r>
            <a:r>
              <a:rPr lang="en-US" altLang="en-US" u="sng" smtClean="0">
                <a:latin typeface="Comic Sans MS" panose="030F0702030302020204" pitchFamily="66" charset="0"/>
              </a:rPr>
              <a:t>, which is at the center of the atom.</a:t>
            </a:r>
          </a:p>
          <a:p>
            <a:pPr eaLnBrk="1" hangingPunct="1"/>
            <a:endParaRPr lang="en-US" altLang="en-US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u="sng" smtClean="0">
                <a:latin typeface="Comic Sans MS" panose="030F0702030302020204" pitchFamily="66" charset="0"/>
              </a:rPr>
              <a:t>Both particles have about the same mass.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latin typeface="Comic Sans MS" pitchFamily="66" charset="0"/>
              </a:rPr>
              <a:t>Protons and Neutrons</a:t>
            </a:r>
          </a:p>
        </p:txBody>
      </p:sp>
      <p:pic>
        <p:nvPicPr>
          <p:cNvPr id="62468" name="Picture 5" descr="[Image: Atom Description Graphic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helium-a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2616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7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Electrons are negatively charged with about 1/1840 the mass of a proton.</a:t>
            </a:r>
          </a:p>
          <a:p>
            <a:pPr eaLnBrk="1" hangingPunct="1"/>
            <a:endParaRPr lang="en-US" altLang="en-US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u="sng" smtClean="0">
                <a:latin typeface="Comic Sans MS" panose="030F0702030302020204" pitchFamily="66" charset="0"/>
              </a:rPr>
              <a:t>(Smaller than protons and neutrons)</a:t>
            </a:r>
          </a:p>
          <a:p>
            <a:pPr eaLnBrk="1" hangingPunct="1"/>
            <a:endParaRPr lang="en-US" altLang="en-US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u="sng" smtClean="0">
                <a:latin typeface="Comic Sans MS" panose="030F0702030302020204" pitchFamily="66" charset="0"/>
              </a:rPr>
              <a:t>They are in constant motion in the space surrounding the nucleus.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latin typeface="Comic Sans MS" pitchFamily="66" charset="0"/>
              </a:rPr>
              <a:t>Electrons</a:t>
            </a:r>
          </a:p>
        </p:txBody>
      </p:sp>
    </p:spTree>
    <p:extLst>
      <p:ext uri="{BB962C8B-B14F-4D97-AF65-F5344CB8AC3E}">
        <p14:creationId xmlns:p14="http://schemas.microsoft.com/office/powerpoint/2010/main" val="18137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Comic Sans MS" panose="030F0702030302020204" pitchFamily="66" charset="0"/>
              </a:rPr>
              <a:t>Atoms have equal numbers of electrons and protons.</a:t>
            </a:r>
          </a:p>
          <a:p>
            <a:pPr eaLnBrk="1" hangingPunct="1"/>
            <a:endParaRPr lang="en-US" altLang="en-US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Because these subatomic particles have equal but opposite charges, atoms are neutral.</a:t>
            </a:r>
          </a:p>
        </p:txBody>
      </p:sp>
      <p:sp>
        <p:nvSpPr>
          <p:cNvPr id="65539" name="WordArt 4"/>
          <p:cNvSpPr>
            <a:spLocks noChangeArrowheads="1" noChangeShapeType="1" noTextEdit="1"/>
          </p:cNvSpPr>
          <p:nvPr/>
        </p:nvSpPr>
        <p:spPr bwMode="auto">
          <a:xfrm>
            <a:off x="1763713" y="274638"/>
            <a:ext cx="71501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Atoms</a:t>
            </a:r>
          </a:p>
        </p:txBody>
      </p:sp>
    </p:spTree>
    <p:extLst>
      <p:ext uri="{BB962C8B-B14F-4D97-AF65-F5344CB8AC3E}">
        <p14:creationId xmlns:p14="http://schemas.microsoft.com/office/powerpoint/2010/main" val="23698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smtClean="0">
                <a:solidFill>
                  <a:srgbClr val="FF0000"/>
                </a:solidFill>
              </a:rPr>
              <a:t>Molecules &amp; Compounds</a:t>
            </a:r>
          </a:p>
        </p:txBody>
      </p:sp>
      <p:sp>
        <p:nvSpPr>
          <p:cNvPr id="40039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181600"/>
          </a:xfrm>
        </p:spPr>
        <p:txBody>
          <a:bodyPr/>
          <a:lstStyle/>
          <a:p>
            <a:pPr eaLnBrk="1" hangingPunct="1"/>
            <a:r>
              <a:rPr lang="en-US" altLang="en-US" sz="2400" b="1" u="sng" smtClean="0">
                <a:solidFill>
                  <a:srgbClr val="CC0099"/>
                </a:solidFill>
              </a:rPr>
              <a:t>Molecule</a:t>
            </a:r>
            <a:r>
              <a:rPr lang="en-US" altLang="en-US" sz="2400" u="sng" smtClean="0"/>
              <a:t>—2 or more </a:t>
            </a:r>
            <a:r>
              <a:rPr lang="en-US" altLang="en-US" sz="2400" i="1" u="sng" smtClean="0"/>
              <a:t>like</a:t>
            </a:r>
            <a:r>
              <a:rPr lang="en-US" altLang="en-US" sz="2400" u="sng" smtClean="0"/>
              <a:t> atoms combined chemically</a:t>
            </a:r>
          </a:p>
          <a:p>
            <a:pPr lvl="1" eaLnBrk="1" hangingPunct="1"/>
            <a:r>
              <a:rPr lang="en-US" altLang="en-US" sz="2200" smtClean="0"/>
              <a:t>Example: O</a:t>
            </a:r>
            <a:r>
              <a:rPr lang="en-US" altLang="en-US" sz="2200" baseline="-25000" smtClean="0"/>
              <a:t>2 </a:t>
            </a:r>
            <a:r>
              <a:rPr lang="en-US" altLang="en-US" sz="2200" smtClean="0"/>
              <a:t>(Oxygen)</a:t>
            </a:r>
          </a:p>
          <a:p>
            <a:pPr lvl="1" eaLnBrk="1" hangingPunct="1"/>
            <a:r>
              <a:rPr lang="en-US" altLang="en-US" sz="2200" b="1" u="sng" smtClean="0">
                <a:solidFill>
                  <a:srgbClr val="0099FF"/>
                </a:solidFill>
              </a:rPr>
              <a:t>Macromolecule</a:t>
            </a:r>
            <a:r>
              <a:rPr lang="en-US" altLang="en-US" sz="2200" u="sng" smtClean="0"/>
              <a:t>—very large molecule </a:t>
            </a:r>
          </a:p>
          <a:p>
            <a:pPr lvl="2" eaLnBrk="1" hangingPunct="1"/>
            <a:r>
              <a:rPr lang="en-US" altLang="en-US" sz="2200" smtClean="0"/>
              <a:t> Example: DNA</a:t>
            </a:r>
          </a:p>
          <a:p>
            <a:pPr lvl="2" eaLnBrk="1" hangingPunct="1"/>
            <a:endParaRPr lang="en-US" altLang="en-US" sz="1000" smtClean="0"/>
          </a:p>
          <a:p>
            <a:pPr eaLnBrk="1" hangingPunct="1"/>
            <a:r>
              <a:rPr lang="en-US" altLang="en-US" sz="2400" b="1" u="sng" smtClean="0">
                <a:solidFill>
                  <a:srgbClr val="009900"/>
                </a:solidFill>
              </a:rPr>
              <a:t>Compound</a:t>
            </a:r>
            <a:r>
              <a:rPr lang="en-US" altLang="en-US" sz="2400" u="sng" smtClean="0"/>
              <a:t>—2 or more </a:t>
            </a:r>
            <a:r>
              <a:rPr lang="en-US" altLang="en-US" sz="2400" i="1" u="sng" smtClean="0"/>
              <a:t>different</a:t>
            </a:r>
            <a:r>
              <a:rPr lang="en-US" altLang="en-US" sz="2400" u="sng" smtClean="0"/>
              <a:t> atoms combined chemically</a:t>
            </a:r>
          </a:p>
          <a:p>
            <a:pPr lvl="1" eaLnBrk="1" hangingPunct="1"/>
            <a:r>
              <a:rPr lang="en-US" altLang="en-US" sz="2200" smtClean="0"/>
              <a:t>Example: H</a:t>
            </a:r>
            <a:r>
              <a:rPr lang="en-US" altLang="en-US" sz="2200" baseline="-25000" smtClean="0"/>
              <a:t>2</a:t>
            </a:r>
            <a:r>
              <a:rPr lang="en-US" altLang="en-US" sz="2200" smtClean="0"/>
              <a:t>O (Water)</a:t>
            </a:r>
          </a:p>
        </p:txBody>
      </p:sp>
      <p:sp>
        <p:nvSpPr>
          <p:cNvPr id="66564" name="Text Box 14"/>
          <p:cNvSpPr txBox="1">
            <a:spLocks noChangeArrowheads="1"/>
          </p:cNvSpPr>
          <p:nvPr/>
        </p:nvSpPr>
        <p:spPr bwMode="auto">
          <a:xfrm>
            <a:off x="7769225" y="6324600"/>
            <a:ext cx="1020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BA12F"/>
                </a:solidFill>
              </a:rPr>
              <a:t>Figure 2.4</a:t>
            </a:r>
          </a:p>
        </p:txBody>
      </p:sp>
      <p:pic>
        <p:nvPicPr>
          <p:cNvPr id="66565" name="Picture 15" descr="02_04Figure-L.jpg                                              004E42C7EHAP_for_kym                   C37AF81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" b="9563"/>
          <a:stretch>
            <a:fillRect/>
          </a:stretch>
        </p:blipFill>
        <p:spPr bwMode="auto">
          <a:xfrm>
            <a:off x="1295400" y="4341813"/>
            <a:ext cx="639127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270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0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0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0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0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0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0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0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0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Bill Nye: ATOMS </a:t>
            </a:r>
            <a:r>
              <a:rPr lang="en-US" altLang="en-US" smtClean="0">
                <a:sym typeface="Wingdings" panose="05000000000000000000" pitchFamily="2" charset="2"/>
              </a:rPr>
              <a:t></a:t>
            </a:r>
            <a:endParaRPr lang="en-US" alt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hlinkClick r:id="rId3"/>
              </a:rPr>
              <a:t>http://www.schooltube.com/video/52bb23430c9c4e0ebb74/Bill%20Nye%20-%20Atoms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50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idx="1"/>
          </p:nvPr>
        </p:nvSpPr>
        <p:spPr>
          <a:xfrm>
            <a:off x="1689100" y="1376363"/>
            <a:ext cx="7150100" cy="22860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latin typeface="Comic Sans MS" panose="030F0702030302020204" pitchFamily="66" charset="0"/>
              </a:rPr>
              <a:t>Elements are the building blocks of all matter.</a:t>
            </a:r>
          </a:p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Elements cannot be decomposed into simpler matter.</a:t>
            </a:r>
          </a:p>
          <a:p>
            <a:pPr eaLnBrk="1" hangingPunct="1"/>
            <a:r>
              <a:rPr lang="en-US" altLang="en-US" u="sng" smtClean="0">
                <a:latin typeface="Comic Sans MS" panose="030F0702030302020204" pitchFamily="66" charset="0"/>
              </a:rPr>
              <a:t>Elements are made up of compounds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8744" y="914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Comic Sans MS" pitchFamily="66" charset="0"/>
              </a:rPr>
              <a:t>Elements</a:t>
            </a:r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0" y="3810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Lucida Casual" pitchFamily="66" charset="0"/>
              </a:rPr>
              <a:t>Group Number:</a:t>
            </a:r>
            <a:r>
              <a:rPr lang="en-US" altLang="en-US" sz="2400" b="1">
                <a:latin typeface="Lucida Casual" pitchFamily="66" charset="0"/>
              </a:rPr>
              <a:t>  </a:t>
            </a:r>
            <a:r>
              <a:rPr lang="en-US" altLang="en-US" sz="2000" b="1">
                <a:latin typeface="Lucida Casual" pitchFamily="66" charset="0"/>
              </a:rPr>
              <a:t>1   2                                   3  4  5  6  7  8</a:t>
            </a:r>
          </a:p>
        </p:txBody>
      </p:sp>
      <p:pic>
        <p:nvPicPr>
          <p:cNvPr id="71685" name="Picture 6" descr="Periodic Table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67056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924800" cy="914400"/>
          </a:xfrm>
        </p:spPr>
        <p:txBody>
          <a:bodyPr/>
          <a:lstStyle/>
          <a:p>
            <a:pPr>
              <a:defRPr/>
            </a:pPr>
            <a:r>
              <a:rPr lang="en-US" altLang="en-US" u="sng" smtClean="0">
                <a:solidFill>
                  <a:srgbClr val="3333CC"/>
                </a:solidFill>
                <a:latin typeface="Gill Sans Ultra Bold" panose="020B0A02020104020203" pitchFamily="34" charset="0"/>
              </a:rPr>
              <a:t>What is an acid?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752600"/>
            <a:ext cx="7315200" cy="3352800"/>
          </a:xfrm>
        </p:spPr>
        <p:txBody>
          <a:bodyPr/>
          <a:lstStyle/>
          <a:p>
            <a:r>
              <a:rPr lang="en-US" altLang="en-US" sz="2800" smtClean="0"/>
              <a:t>An acid is </a:t>
            </a:r>
            <a:r>
              <a:rPr lang="en-US" altLang="en-US" sz="2800" smtClean="0">
                <a:solidFill>
                  <a:srgbClr val="000000"/>
                </a:solidFill>
              </a:rPr>
              <a:t>a solution that </a:t>
            </a:r>
            <a:r>
              <a:rPr lang="en-US" altLang="en-US" sz="2800" i="1" u="sng" smtClean="0">
                <a:solidFill>
                  <a:srgbClr val="008000"/>
                </a:solidFill>
              </a:rPr>
              <a:t>has an excess of H+ ions. </a:t>
            </a:r>
            <a:r>
              <a:rPr lang="en-US" altLang="en-US" sz="2800" smtClean="0">
                <a:solidFill>
                  <a:srgbClr val="000000"/>
                </a:solidFill>
              </a:rPr>
              <a:t>It comes from the Latin word acidus that means "sharp" or "sour".</a:t>
            </a:r>
            <a:r>
              <a:rPr lang="en-US" altLang="en-US" sz="20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800" u="sng" smtClean="0">
                <a:solidFill>
                  <a:srgbClr val="000000"/>
                </a:solidFill>
              </a:rPr>
              <a:t>The more H + ions, the more acidic the solution.</a:t>
            </a:r>
          </a:p>
          <a:p>
            <a:endParaRPr lang="en-US" altLang="en-US" sz="2800" smtClean="0"/>
          </a:p>
        </p:txBody>
      </p:sp>
      <p:pic>
        <p:nvPicPr>
          <p:cNvPr id="46084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4495800"/>
            <a:ext cx="4953000" cy="2012950"/>
          </a:xfrm>
          <a:noFill/>
        </p:spPr>
      </p:pic>
    </p:spTree>
    <p:extLst>
      <p:ext uri="{BB962C8B-B14F-4D97-AF65-F5344CB8AC3E}">
        <p14:creationId xmlns:p14="http://schemas.microsoft.com/office/powerpoint/2010/main" val="5577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839200" cy="502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smtClean="0">
                <a:latin typeface="Comic Sans MS" panose="030F0702030302020204" pitchFamily="66" charset="0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 u="sng" smtClean="0">
                <a:latin typeface="Comic Sans MS" panose="030F0702030302020204" pitchFamily="66" charset="0"/>
              </a:rPr>
              <a:t>Counts the number 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 u="sng" smtClean="0">
                <a:latin typeface="Comic Sans MS" panose="030F0702030302020204" pitchFamily="66" charset="0"/>
              </a:rPr>
              <a:t>of 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 u="sng" smtClean="0">
                <a:solidFill>
                  <a:schemeClr val="accent2"/>
                </a:solidFill>
                <a:latin typeface="Comic Sans MS" panose="030F0702030302020204" pitchFamily="66" charset="0"/>
              </a:rPr>
              <a:t>protons</a:t>
            </a:r>
          </a:p>
          <a:p>
            <a:pPr algn="ctr" eaLnBrk="1" hangingPunct="1">
              <a:buFontTx/>
              <a:buNone/>
            </a:pPr>
            <a:r>
              <a:rPr lang="en-US" altLang="en-US" sz="3600" b="1" i="1" u="sng" smtClean="0">
                <a:latin typeface="Comic Sans MS" panose="030F0702030302020204" pitchFamily="66" charset="0"/>
              </a:rPr>
              <a:t>in an atom</a:t>
            </a:r>
          </a:p>
          <a:p>
            <a:pPr eaLnBrk="1" hangingPunct="1">
              <a:buFontTx/>
              <a:buNone/>
            </a:pPr>
            <a:endParaRPr lang="en-US" altLang="en-US" sz="3600" b="1" i="1" smtClean="0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en-US" b="1" smtClean="0">
              <a:latin typeface="Comic Sans MS" panose="030F0702030302020204" pitchFamily="66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smtClean="0">
                <a:latin typeface="Comic Sans MS" pitchFamily="66" charset="0"/>
              </a:rPr>
              <a:t>Atomic Number</a:t>
            </a:r>
            <a:endParaRPr lang="en-US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smtClean="0">
                <a:latin typeface="Comic Sans MS" pitchFamily="66" charset="0"/>
              </a:rPr>
              <a:t>Atomic Number on the Periodic Table</a:t>
            </a:r>
            <a:endParaRPr lang="en-US" altLang="en-US" smtClean="0">
              <a:latin typeface="Comic Sans MS" pitchFamily="66" charset="0"/>
            </a:endParaRPr>
          </a:p>
        </p:txBody>
      </p:sp>
      <p:grpSp>
        <p:nvGrpSpPr>
          <p:cNvPr id="74755" name="Group 8"/>
          <p:cNvGrpSpPr>
            <a:grpSpLocks/>
          </p:cNvGrpSpPr>
          <p:nvPr/>
        </p:nvGrpSpPr>
        <p:grpSpPr bwMode="auto">
          <a:xfrm>
            <a:off x="2057400" y="2362200"/>
            <a:ext cx="6627813" cy="3100388"/>
            <a:chOff x="336" y="1536"/>
            <a:chExt cx="4175" cy="1953"/>
          </a:xfrm>
        </p:grpSpPr>
        <p:sp>
          <p:nvSpPr>
            <p:cNvPr id="74756" name="Rectangle 3"/>
            <p:cNvSpPr>
              <a:spLocks noChangeArrowheads="1"/>
            </p:cNvSpPr>
            <p:nvPr/>
          </p:nvSpPr>
          <p:spPr bwMode="auto">
            <a:xfrm>
              <a:off x="2789" y="1536"/>
              <a:ext cx="1722" cy="195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7200" b="1">
                  <a:latin typeface="Times New Roman" panose="02020603050405020304" pitchFamily="18" charset="0"/>
                </a:rPr>
                <a:t>11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en-US" sz="8000" b="1">
                  <a:latin typeface="Times New Roman" panose="02020603050405020304" pitchFamily="18" charset="0"/>
                </a:rPr>
                <a:t>Na</a:t>
              </a:r>
              <a:endParaRPr lang="en-US" altLang="en-US" sz="7200" b="1">
                <a:latin typeface="Times New Roman" panose="02020603050405020304" pitchFamily="18" charset="0"/>
              </a:endParaRPr>
            </a:p>
          </p:txBody>
        </p:sp>
        <p:sp>
          <p:nvSpPr>
            <p:cNvPr id="74757" name="Text Box 4"/>
            <p:cNvSpPr txBox="1">
              <a:spLocks noChangeArrowheads="1"/>
            </p:cNvSpPr>
            <p:nvPr/>
          </p:nvSpPr>
          <p:spPr bwMode="auto">
            <a:xfrm>
              <a:off x="336" y="1872"/>
              <a:ext cx="17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Atomic Number</a:t>
              </a:r>
              <a:endParaRPr lang="en-US" altLang="en-US" sz="2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4758" name="Text Box 5"/>
            <p:cNvSpPr txBox="1">
              <a:spLocks noChangeArrowheads="1"/>
            </p:cNvSpPr>
            <p:nvPr/>
          </p:nvSpPr>
          <p:spPr bwMode="auto">
            <a:xfrm>
              <a:off x="384" y="2784"/>
              <a:ext cx="8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Symbol</a:t>
              </a:r>
              <a:endParaRPr lang="en-US" altLang="en-US" sz="2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4759" name="Line 6"/>
            <p:cNvSpPr>
              <a:spLocks noChangeShapeType="1"/>
            </p:cNvSpPr>
            <p:nvPr/>
          </p:nvSpPr>
          <p:spPr bwMode="auto">
            <a:xfrm>
              <a:off x="1584" y="2976"/>
              <a:ext cx="96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0" name="Line 7"/>
            <p:cNvSpPr>
              <a:spLocks noChangeShapeType="1"/>
            </p:cNvSpPr>
            <p:nvPr/>
          </p:nvSpPr>
          <p:spPr bwMode="auto">
            <a:xfrm>
              <a:off x="2064" y="2112"/>
              <a:ext cx="81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97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  <a:ln w="28575">
            <a:solidFill>
              <a:schemeClr val="hlink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u="sng" dirty="0" smtClean="0"/>
              <a:t>All atoms of an element have the same number of protons</a:t>
            </a:r>
            <a:endParaRPr lang="en-US" altLang="en-US" u="sng" dirty="0" smtClean="0"/>
          </a:p>
        </p:txBody>
      </p:sp>
      <p:grpSp>
        <p:nvGrpSpPr>
          <p:cNvPr id="76803" name="Group 8"/>
          <p:cNvGrpSpPr>
            <a:grpSpLocks/>
          </p:cNvGrpSpPr>
          <p:nvPr/>
        </p:nvGrpSpPr>
        <p:grpSpPr bwMode="auto">
          <a:xfrm>
            <a:off x="1752600" y="2362200"/>
            <a:ext cx="6697663" cy="3100388"/>
            <a:chOff x="336" y="1536"/>
            <a:chExt cx="4219" cy="1953"/>
          </a:xfrm>
        </p:grpSpPr>
        <p:sp>
          <p:nvSpPr>
            <p:cNvPr id="76804" name="Rectangle 3"/>
            <p:cNvSpPr>
              <a:spLocks noChangeArrowheads="1"/>
            </p:cNvSpPr>
            <p:nvPr/>
          </p:nvSpPr>
          <p:spPr bwMode="auto">
            <a:xfrm>
              <a:off x="2833" y="1536"/>
              <a:ext cx="1722" cy="195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7200" b="1">
                  <a:latin typeface="Times New Roman" panose="02020603050405020304" pitchFamily="18" charset="0"/>
                </a:rPr>
                <a:t>11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en-US" sz="8000" b="1">
                  <a:latin typeface="Times New Roman" panose="02020603050405020304" pitchFamily="18" charset="0"/>
                </a:rPr>
                <a:t>Na</a:t>
              </a:r>
              <a:endParaRPr lang="en-US" altLang="en-US" sz="7200" b="1">
                <a:latin typeface="Times New Roman" panose="02020603050405020304" pitchFamily="18" charset="0"/>
              </a:endParaRPr>
            </a:p>
          </p:txBody>
        </p:sp>
        <p:sp>
          <p:nvSpPr>
            <p:cNvPr id="76805" name="Text Box 4"/>
            <p:cNvSpPr txBox="1">
              <a:spLocks noChangeArrowheads="1"/>
            </p:cNvSpPr>
            <p:nvPr/>
          </p:nvSpPr>
          <p:spPr bwMode="auto">
            <a:xfrm>
              <a:off x="336" y="1872"/>
              <a:ext cx="120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11 protons</a:t>
              </a:r>
              <a:endParaRPr lang="en-US" altLang="en-US" sz="2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806" name="Text Box 5"/>
            <p:cNvSpPr txBox="1">
              <a:spLocks noChangeArrowheads="1"/>
            </p:cNvSpPr>
            <p:nvPr/>
          </p:nvSpPr>
          <p:spPr bwMode="auto">
            <a:xfrm>
              <a:off x="384" y="2784"/>
              <a:ext cx="90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Sodium</a:t>
              </a:r>
              <a:endParaRPr lang="en-US" altLang="en-US" sz="2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807" name="Line 6"/>
            <p:cNvSpPr>
              <a:spLocks noChangeShapeType="1"/>
            </p:cNvSpPr>
            <p:nvPr/>
          </p:nvSpPr>
          <p:spPr bwMode="auto">
            <a:xfrm>
              <a:off x="1680" y="2976"/>
              <a:ext cx="81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8" name="Line 7"/>
            <p:cNvSpPr>
              <a:spLocks noChangeShapeType="1"/>
            </p:cNvSpPr>
            <p:nvPr/>
          </p:nvSpPr>
          <p:spPr bwMode="auto">
            <a:xfrm>
              <a:off x="1680" y="2112"/>
              <a:ext cx="81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23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Mass of an atom.  </a:t>
            </a:r>
          </a:p>
          <a:p>
            <a:pPr eaLnBrk="1" hangingPunct="1"/>
            <a:r>
              <a:rPr lang="en-US" altLang="en-US" u="sng" smtClean="0"/>
              <a:t>Approximately equal to the number of protons and neutrons</a:t>
            </a:r>
          </a:p>
          <a:p>
            <a:pPr eaLnBrk="1" hangingPunct="1"/>
            <a:r>
              <a:rPr lang="en-US" altLang="en-US" u="sng" smtClean="0"/>
              <a:t>Find number of neutrons by subtracting the number of protons from the mass.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Atomic Mass</a:t>
            </a:r>
          </a:p>
        </p:txBody>
      </p:sp>
    </p:spTree>
    <p:extLst>
      <p:ext uri="{BB962C8B-B14F-4D97-AF65-F5344CB8AC3E}">
        <p14:creationId xmlns:p14="http://schemas.microsoft.com/office/powerpoint/2010/main" val="40641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 l="9375" t="25000" r="7813" b="26042"/>
          <a:stretch>
            <a:fillRect/>
          </a:stretch>
        </p:blipFill>
        <p:spPr bwMode="auto">
          <a:xfrm>
            <a:off x="190500" y="609600"/>
            <a:ext cx="88265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6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80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 smtClean="0">
                <a:latin typeface="Comic Sans MS" panose="030F0702030302020204" pitchFamily="66" charset="0"/>
              </a:rPr>
              <a:t>An element's </a:t>
            </a:r>
            <a: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atomic number</a:t>
            </a:r>
            <a:r>
              <a:rPr lang="en-US" altLang="en-US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smtClean="0">
                <a:latin typeface="Comic Sans MS" panose="030F0702030302020204" pitchFamily="66" charset="0"/>
              </a:rPr>
              <a:t>tells how many </a:t>
            </a:r>
            <a:r>
              <a:rPr lang="en-US" altLang="en-US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protons</a:t>
            </a:r>
            <a:r>
              <a:rPr lang="en-US" altLang="en-US" sz="2800" smtClean="0">
                <a:latin typeface="Comic Sans MS" panose="030F0702030302020204" pitchFamily="66" charset="0"/>
              </a:rPr>
              <a:t> are in its atoms. </a:t>
            </a:r>
          </a:p>
          <a:p>
            <a:pPr eaLnBrk="1" hangingPunct="1"/>
            <a:r>
              <a:rPr lang="en-US" altLang="en-US" sz="2800" smtClean="0">
                <a:latin typeface="Comic Sans MS" panose="030F0702030302020204" pitchFamily="66" charset="0"/>
              </a:rPr>
              <a:t>An element's </a:t>
            </a:r>
            <a:r>
              <a:rPr lang="en-US" altLang="en-US" sz="28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mass number</a:t>
            </a:r>
            <a:r>
              <a:rPr lang="en-US" altLang="en-US" sz="2800" smtClean="0">
                <a:latin typeface="Comic Sans MS" panose="030F0702030302020204" pitchFamily="66" charset="0"/>
              </a:rPr>
              <a:t> tells how many </a:t>
            </a:r>
            <a:r>
              <a:rPr lang="en-US" altLang="en-US" sz="2800" smtClean="0">
                <a:solidFill>
                  <a:srgbClr val="0070C0"/>
                </a:solidFill>
                <a:latin typeface="Comic Sans MS" panose="030F0702030302020204" pitchFamily="66" charset="0"/>
              </a:rPr>
              <a:t>protons and neutrons </a:t>
            </a:r>
            <a:r>
              <a:rPr lang="en-US" altLang="en-US" sz="2800" smtClean="0">
                <a:latin typeface="Comic Sans MS" panose="030F0702030302020204" pitchFamily="66" charset="0"/>
              </a:rPr>
              <a:t>are in its atoms. </a:t>
            </a:r>
          </a:p>
          <a:p>
            <a:pPr eaLnBrk="1" hangingPunct="1"/>
            <a:endParaRPr lang="en-US" altLang="en-US" sz="2800" smtClean="0">
              <a:latin typeface="Comic Sans MS" panose="030F0702030302020204" pitchFamily="66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Review:</a:t>
            </a:r>
          </a:p>
        </p:txBody>
      </p:sp>
    </p:spTree>
    <p:extLst>
      <p:ext uri="{BB962C8B-B14F-4D97-AF65-F5344CB8AC3E}">
        <p14:creationId xmlns:p14="http://schemas.microsoft.com/office/powerpoint/2010/main" val="9517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58200" cy="4876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800" b="1" smtClean="0"/>
              <a:t>	State the number of protons for atoms of  each of the following: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800" b="1" smtClean="0"/>
              <a:t>	A.  Nitrogen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800" b="1" smtClean="0">
                <a:solidFill>
                  <a:srgbClr val="FF9900"/>
                </a:solidFill>
              </a:rPr>
              <a:t>	</a:t>
            </a:r>
            <a:r>
              <a:rPr lang="en-US" altLang="en-US" sz="2800" b="1" smtClean="0">
                <a:solidFill>
                  <a:schemeClr val="accent2"/>
                </a:solidFill>
              </a:rPr>
              <a:t>1)  5 protons	   2)   7 protons     3)  14 protons</a:t>
            </a:r>
          </a:p>
          <a:p>
            <a:pPr marL="365760" indent="-256032" eaLnBrk="1" fontAlgn="auto" hangingPunct="1">
              <a:lnSpc>
                <a:spcPct val="14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b="1" smtClean="0"/>
              <a:t>	B.  Sulfur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800" b="1" smtClean="0">
                <a:solidFill>
                  <a:srgbClr val="FF9900"/>
                </a:solidFill>
              </a:rPr>
              <a:t>	</a:t>
            </a:r>
            <a:r>
              <a:rPr lang="en-US" altLang="en-US" sz="2800" b="1" smtClean="0">
                <a:solidFill>
                  <a:schemeClr val="accent2"/>
                </a:solidFill>
              </a:rPr>
              <a:t>1)  32 protons	   2)  16 protons    3)  6 protons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b="1" smtClean="0"/>
              <a:t>	C.  Barium</a:t>
            </a:r>
            <a:r>
              <a:rPr lang="en-US" altLang="en-US" sz="2800" b="1" smtClean="0">
                <a:solidFill>
                  <a:srgbClr val="FF9900"/>
                </a:solidFill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800" b="1" smtClean="0">
                <a:solidFill>
                  <a:srgbClr val="FF9900"/>
                </a:solidFill>
              </a:rPr>
              <a:t>	</a:t>
            </a:r>
            <a:r>
              <a:rPr lang="en-US" altLang="en-US" sz="2800" b="1" smtClean="0">
                <a:solidFill>
                  <a:schemeClr val="accent2"/>
                </a:solidFill>
              </a:rPr>
              <a:t>1)  137 protons  2)  81 protons    3)  56 protons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800" b="1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50100" cy="1143000"/>
          </a:xfrm>
          <a:ln w="38100">
            <a:solidFill>
              <a:schemeClr val="hlink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smtClean="0"/>
              <a:t>Learning Check 1</a:t>
            </a:r>
            <a:endParaRPr lang="en-US" altLang="en-US" smtClean="0"/>
          </a:p>
        </p:txBody>
      </p:sp>
      <p:sp>
        <p:nvSpPr>
          <p:cNvPr id="82948" name="TextBox 5"/>
          <p:cNvSpPr txBox="1">
            <a:spLocks noChangeArrowheads="1"/>
          </p:cNvSpPr>
          <p:nvPr/>
        </p:nvSpPr>
        <p:spPr bwMode="auto">
          <a:xfrm>
            <a:off x="0" y="30480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2800" y="31242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2)   7 protons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52800" y="43434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2)  16 protons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0" y="55626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3)  56 protons</a:t>
            </a:r>
            <a:endParaRPr lang="en-US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 smtClean="0">
                <a:latin typeface="Comic Sans MS" pitchFamily="66" charset="0"/>
              </a:rPr>
              <a:t>Organic Compounds</a:t>
            </a:r>
          </a:p>
        </p:txBody>
      </p:sp>
    </p:spTree>
    <p:extLst>
      <p:ext uri="{BB962C8B-B14F-4D97-AF65-F5344CB8AC3E}">
        <p14:creationId xmlns:p14="http://schemas.microsoft.com/office/powerpoint/2010/main" val="6646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2775"/>
            <a:ext cx="75438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1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Make up most of living organisms</a:t>
            </a:r>
          </a:p>
          <a:p>
            <a:pPr eaLnBrk="1" hangingPunct="1"/>
            <a:r>
              <a:rPr lang="en-US" altLang="en-US" smtClean="0"/>
              <a:t>Contain bonds between two or more </a:t>
            </a:r>
            <a:r>
              <a:rPr lang="en-US" altLang="en-US" b="1" smtClean="0">
                <a:solidFill>
                  <a:schemeClr val="accent2"/>
                </a:solidFill>
              </a:rPr>
              <a:t>carbon</a:t>
            </a:r>
            <a:r>
              <a:rPr lang="en-US" altLang="en-US" smtClean="0"/>
              <a:t> atoms </a:t>
            </a:r>
          </a:p>
          <a:p>
            <a:pPr eaLnBrk="1" hangingPunct="1"/>
            <a:r>
              <a:rPr lang="en-US" altLang="en-US" smtClean="0"/>
              <a:t>C can easily bond with up to 4 other elements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rgbClr val="FF0000"/>
                </a:solidFill>
                <a:latin typeface="Comic Sans MS" pitchFamily="66" charset="0"/>
              </a:rPr>
              <a:t>Organic Compounds</a:t>
            </a:r>
          </a:p>
        </p:txBody>
      </p:sp>
      <p:pic>
        <p:nvPicPr>
          <p:cNvPr id="80900" name="Picture 4" descr="carbon_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3528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3581400" y="4953000"/>
            <a:ext cx="152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4 valence electrons = 4 covalent bonds </a:t>
            </a:r>
          </a:p>
        </p:txBody>
      </p:sp>
    </p:spTree>
    <p:extLst>
      <p:ext uri="{BB962C8B-B14F-4D97-AF65-F5344CB8AC3E}">
        <p14:creationId xmlns:p14="http://schemas.microsoft.com/office/powerpoint/2010/main" val="417088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9525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altLang="en-US" u="sng" smtClean="0">
                <a:solidFill>
                  <a:srgbClr val="C00000"/>
                </a:solidFill>
              </a:rPr>
              <a:t>Properties of an Acid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0075" y="2057400"/>
            <a:ext cx="3819525" cy="3962400"/>
          </a:xfrm>
        </p:spPr>
        <p:txBody>
          <a:bodyPr/>
          <a:lstStyle/>
          <a:p>
            <a:r>
              <a:rPr lang="en-US" altLang="en-US" sz="2200" u="sng" smtClean="0">
                <a:solidFill>
                  <a:srgbClr val="7030A0"/>
                </a:solidFill>
              </a:rPr>
              <a:t>Tastes Sour</a:t>
            </a:r>
          </a:p>
          <a:p>
            <a:r>
              <a:rPr lang="en-US" altLang="en-US" sz="2200" u="sng" smtClean="0">
                <a:solidFill>
                  <a:srgbClr val="3333CC"/>
                </a:solidFill>
              </a:rPr>
              <a:t>Conduct Electricity</a:t>
            </a:r>
          </a:p>
          <a:p>
            <a:r>
              <a:rPr lang="en-US" altLang="en-US" sz="2200" smtClean="0"/>
              <a:t>Corrosive, which means </a:t>
            </a:r>
            <a:r>
              <a:rPr lang="en-US" altLang="en-US" sz="2200" u="sng" smtClean="0">
                <a:solidFill>
                  <a:srgbClr val="008000"/>
                </a:solidFill>
              </a:rPr>
              <a:t>they break down certain substances</a:t>
            </a:r>
            <a:r>
              <a:rPr lang="en-US" altLang="en-US" sz="2200" smtClean="0">
                <a:solidFill>
                  <a:srgbClr val="008000"/>
                </a:solidFill>
              </a:rPr>
              <a:t>. </a:t>
            </a:r>
            <a:r>
              <a:rPr lang="en-US" altLang="en-US" sz="2200" smtClean="0"/>
              <a:t>Many acids can corrode fabric, skin,and paper</a:t>
            </a:r>
          </a:p>
          <a:p>
            <a:r>
              <a:rPr lang="en-US" altLang="en-US" sz="2200" smtClean="0"/>
              <a:t>Some acids react strongly with metals </a:t>
            </a:r>
          </a:p>
          <a:p>
            <a:r>
              <a:rPr lang="en-US" altLang="en-US" sz="2200" smtClean="0"/>
              <a:t>Turns blue litmus paper red</a:t>
            </a:r>
          </a:p>
        </p:txBody>
      </p:sp>
      <p:pic>
        <p:nvPicPr>
          <p:cNvPr id="47108" name="Picture 7" descr="Image: showing some of the acids found in the home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3819525" cy="3286125"/>
          </a:xfrm>
          <a:noFill/>
        </p:spPr>
      </p:pic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457200" y="5943600"/>
            <a:ext cx="403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</a:rPr>
              <a:t>Picture from BBC Revision Bites </a:t>
            </a:r>
            <a:r>
              <a:rPr lang="en-US" altLang="en-US" sz="1000">
                <a:latin typeface="Times New Roman" panose="02020603050405020304" pitchFamily="18" charset="0"/>
                <a:hlinkClick r:id="rId3"/>
              </a:rPr>
              <a:t>http://www.bbc.co.uk/schools/ks3bitesize/science/chemistry/acids_bases_1.shtml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polym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21336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72390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Carbon atom is versatile, can be “backbone” of long chains or rings</a:t>
            </a:r>
          </a:p>
          <a:p>
            <a:pPr eaLnBrk="1" hangingPunct="1"/>
            <a:r>
              <a:rPr lang="en-US" altLang="en-US" u="sng" smtClean="0"/>
              <a:t>Organic molecules can be extremely large and complex; these are called </a:t>
            </a:r>
            <a:r>
              <a:rPr lang="en-US" altLang="en-US" b="1" u="sng" smtClean="0">
                <a:solidFill>
                  <a:srgbClr val="FF0000"/>
                </a:solidFill>
              </a:rPr>
              <a:t>macromolecules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900" y="304800"/>
            <a:ext cx="71501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rgbClr val="FF0000"/>
                </a:solidFill>
                <a:latin typeface="Comic Sans MS" pitchFamily="66" charset="0"/>
              </a:rPr>
              <a:t>Organic Compounds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1" t="34541" r="44688" b="21014"/>
          <a:stretch>
            <a:fillRect/>
          </a:stretch>
        </p:blipFill>
        <p:spPr bwMode="auto">
          <a:xfrm>
            <a:off x="762000" y="4800600"/>
            <a:ext cx="24384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benzene r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00600"/>
            <a:ext cx="16764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9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98900" y="228600"/>
            <a:ext cx="52451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rgbClr val="FF0000"/>
                </a:solidFill>
                <a:latin typeface="Comic Sans MS" pitchFamily="66" charset="0"/>
              </a:rPr>
              <a:t>Organic Compounds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1295400"/>
            <a:ext cx="5867400" cy="45259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Four main types of organic macromolecules:</a:t>
            </a:r>
          </a:p>
          <a:p>
            <a:pPr lvl="1" eaLnBrk="1" hangingPunct="1">
              <a:buFontTx/>
              <a:buNone/>
            </a:pPr>
            <a:r>
              <a:rPr lang="en-US" altLang="en-US" b="1" u="sng" smtClean="0">
                <a:solidFill>
                  <a:srgbClr val="FF0000"/>
                </a:solidFill>
              </a:rPr>
              <a:t>   Carbohydrates</a:t>
            </a:r>
          </a:p>
          <a:p>
            <a:pPr lvl="1" eaLnBrk="1" hangingPunct="1">
              <a:buFontTx/>
              <a:buNone/>
            </a:pPr>
            <a:r>
              <a:rPr lang="en-US" altLang="en-US" b="1" u="sng" smtClean="0">
                <a:solidFill>
                  <a:srgbClr val="FF0000"/>
                </a:solidFill>
              </a:rPr>
              <a:t>   Lipids</a:t>
            </a:r>
          </a:p>
          <a:p>
            <a:pPr lvl="1" eaLnBrk="1" hangingPunct="1">
              <a:buFontTx/>
              <a:buNone/>
            </a:pPr>
            <a:r>
              <a:rPr lang="en-US" altLang="en-US" b="1" u="sng" smtClean="0">
                <a:solidFill>
                  <a:srgbClr val="FF0000"/>
                </a:solidFill>
              </a:rPr>
              <a:t>   Proteins</a:t>
            </a:r>
          </a:p>
          <a:p>
            <a:pPr lvl="1" eaLnBrk="1" hangingPunct="1">
              <a:buFontTx/>
              <a:buNone/>
            </a:pPr>
            <a:r>
              <a:rPr lang="en-US" altLang="en-US" b="1" u="sng" smtClean="0">
                <a:solidFill>
                  <a:srgbClr val="FF0000"/>
                </a:solidFill>
              </a:rPr>
              <a:t>   Nucleic Acids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91140" name="Picture 7" descr="DNA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1689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8" descr="lipid choleste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31242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9" descr="dextr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4574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10" descr="protein stru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200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3" name="Line 11"/>
          <p:cNvSpPr>
            <a:spLocks noChangeShapeType="1"/>
          </p:cNvSpPr>
          <p:nvPr/>
        </p:nvSpPr>
        <p:spPr bwMode="auto">
          <a:xfrm flipH="1" flipV="1">
            <a:off x="2438400" y="1981200"/>
            <a:ext cx="99060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4" name="Line 12"/>
          <p:cNvSpPr>
            <a:spLocks noChangeShapeType="1"/>
          </p:cNvSpPr>
          <p:nvPr/>
        </p:nvSpPr>
        <p:spPr bwMode="auto">
          <a:xfrm flipH="1">
            <a:off x="2514600" y="3581400"/>
            <a:ext cx="914400" cy="762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>
            <a:off x="5029200" y="4419600"/>
            <a:ext cx="17526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 flipV="1">
            <a:off x="5276850" y="2735263"/>
            <a:ext cx="16002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  <p:bldP spid="172043" grpId="0" animBg="1"/>
      <p:bldP spid="172044" grpId="0" animBg="1"/>
      <p:bldP spid="172045" grpId="0" animBg="1"/>
      <p:bldP spid="1720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1295400"/>
            <a:ext cx="5638800" cy="5334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Made of C, H, &amp; O</a:t>
            </a:r>
          </a:p>
          <a:p>
            <a:pPr eaLnBrk="1" hangingPunct="1"/>
            <a:r>
              <a:rPr lang="en-US" altLang="en-US" u="sng" smtClean="0"/>
              <a:t>Main energy source for living things</a:t>
            </a:r>
          </a:p>
          <a:p>
            <a:pPr eaLnBrk="1" hangingPunct="1"/>
            <a:r>
              <a:rPr lang="en-US" altLang="en-US" u="sng" smtClean="0"/>
              <a:t>Breakdown of sugars </a:t>
            </a:r>
            <a:r>
              <a:rPr lang="en-US" altLang="en-US" smtClean="0"/>
              <a:t>supplies immediate </a:t>
            </a:r>
            <a:r>
              <a:rPr lang="en-US" altLang="en-US" u="sng" smtClean="0"/>
              <a:t>energy for cell activities</a:t>
            </a:r>
          </a:p>
          <a:p>
            <a:pPr eaLnBrk="1" hangingPunct="1"/>
            <a:r>
              <a:rPr lang="en-US" altLang="en-US" smtClean="0"/>
              <a:t>Extra sugar is stored as complex carbs called starches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Carbohydrates</a:t>
            </a:r>
          </a:p>
        </p:txBody>
      </p:sp>
      <p:pic>
        <p:nvPicPr>
          <p:cNvPr id="82948" name="Picture 4" descr="carbohyd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2480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6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295400"/>
            <a:ext cx="4953000" cy="54102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u="sng" smtClean="0"/>
              <a:t>Single sugar molecules are called </a:t>
            </a:r>
            <a:r>
              <a:rPr lang="en-US" altLang="en-US" sz="3200" u="sng" smtClean="0">
                <a:solidFill>
                  <a:srgbClr val="FF0000"/>
                </a:solidFill>
              </a:rPr>
              <a:t>monosaccharides</a:t>
            </a:r>
          </a:p>
          <a:p>
            <a:pPr lvl="2" eaLnBrk="1" hangingPunct="1"/>
            <a:r>
              <a:rPr lang="en-US" altLang="en-US" smtClean="0"/>
              <a:t>Examples: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 glucose – in many plant and animal tissues, most common</a:t>
            </a:r>
            <a:r>
              <a:rPr lang="en-US" altLang="en-US" smtClean="0">
                <a:solidFill>
                  <a:schemeClr val="accent2"/>
                </a:solidFill>
              </a:rPr>
              <a:t> monosaccharide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 fructose – in many fruits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 galactose – component of milk</a:t>
            </a:r>
          </a:p>
          <a:p>
            <a:pPr lvl="1" eaLnBrk="1" hangingPunct="1">
              <a:buFontTx/>
              <a:buNone/>
            </a:pPr>
            <a:endParaRPr lang="en-US" altLang="en-US" sz="3200" smtClean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Carbohydrates</a:t>
            </a:r>
          </a:p>
        </p:txBody>
      </p:sp>
      <p:pic>
        <p:nvPicPr>
          <p:cNvPr id="83972" name="Picture 2" descr="diabetes-gluc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8768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4" descr="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78375"/>
            <a:ext cx="1317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2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295400"/>
            <a:ext cx="5715000" cy="54102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u="sng" smtClean="0"/>
              <a:t>Large molecules of many monosaccharide are </a:t>
            </a:r>
            <a:r>
              <a:rPr lang="en-US" altLang="en-US" u="sng" smtClean="0">
                <a:solidFill>
                  <a:srgbClr val="FF0000"/>
                </a:solidFill>
              </a:rPr>
              <a:t>polysaccharides</a:t>
            </a:r>
          </a:p>
          <a:p>
            <a:pPr lvl="2" eaLnBrk="1" hangingPunct="1"/>
            <a:r>
              <a:rPr lang="en-US" altLang="en-US" smtClean="0"/>
              <a:t>Examples: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glycogen – animals use to store excess sugar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plant starch – plants use to store excess sugar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cellulose – fibers that give plants their rigidity &amp; strength</a:t>
            </a:r>
          </a:p>
          <a:p>
            <a:pPr lvl="1" eaLnBrk="1" hangingPunct="1">
              <a:buFontTx/>
              <a:buNone/>
            </a:pPr>
            <a:endParaRPr lang="en-US" altLang="en-US" sz="3200" smtClean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74638"/>
            <a:ext cx="639921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Carbohydrates</a:t>
            </a:r>
          </a:p>
        </p:txBody>
      </p:sp>
      <p:pic>
        <p:nvPicPr>
          <p:cNvPr id="84996" name="Picture 4" descr="carbohyd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048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4" descr="polysacchar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5702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5562600"/>
            <a:ext cx="5334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5562600"/>
            <a:ext cx="76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5000" name="Picture 7" descr="cellulose fib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2857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543800" y="6096000"/>
            <a:ext cx="304800" cy="304800"/>
          </a:xfrm>
          <a:prstGeom prst="ellipse">
            <a:avLst/>
          </a:prstGeom>
          <a:solidFill>
            <a:schemeClr val="bg2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5003" name="Picture 11" descr="br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5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6" grpId="0" animBg="1"/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squid-pa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4376738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4" descr="CornOnCo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16242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5" descr="a2854_97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733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2" descr="000405slicedbr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"/>
            <a:ext cx="2498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9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752600"/>
            <a:ext cx="7380287" cy="4373563"/>
          </a:xfrm>
        </p:spPr>
        <p:txBody>
          <a:bodyPr/>
          <a:lstStyle/>
          <a:p>
            <a:pPr eaLnBrk="1" hangingPunct="1"/>
            <a:r>
              <a:rPr lang="en-US" altLang="en-US" sz="3600" u="sng" smtClean="0"/>
              <a:t>Store more energy than CHOs 	because the chains are longer</a:t>
            </a:r>
            <a:r>
              <a:rPr lang="en-US" altLang="en-US" sz="1200" u="sng" smtClean="0"/>
              <a:t>	</a:t>
            </a:r>
          </a:p>
          <a:p>
            <a:pPr lvl="2" eaLnBrk="1" hangingPunct="1"/>
            <a:r>
              <a:rPr lang="en-US" altLang="en-US" sz="3200" u="sng" smtClean="0"/>
              <a:t>Ex:  Fats, oils, waxes </a:t>
            </a:r>
          </a:p>
          <a:p>
            <a:pPr eaLnBrk="1" hangingPunct="1"/>
            <a:r>
              <a:rPr lang="en-US" altLang="en-US" sz="3600" smtClean="0"/>
              <a:t>Won’t dissolve in water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74638"/>
            <a:ext cx="639921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Lipids</a:t>
            </a:r>
          </a:p>
        </p:txBody>
      </p:sp>
      <p:pic>
        <p:nvPicPr>
          <p:cNvPr id="87044" name="Picture 4" descr="FG24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37075"/>
            <a:ext cx="50292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 descr="olive 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5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038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Lipids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3713" y="1600200"/>
            <a:ext cx="7380287" cy="4525963"/>
          </a:xfrm>
        </p:spPr>
        <p:txBody>
          <a:bodyPr/>
          <a:lstStyle/>
          <a:p>
            <a:pPr eaLnBrk="1" hangingPunct="1"/>
            <a:r>
              <a:rPr lang="en-US" altLang="en-US" sz="3600" u="sng" smtClean="0"/>
              <a:t>Important parts of biological membranes </a:t>
            </a:r>
            <a:r>
              <a:rPr lang="en-US" altLang="en-US" sz="3600" smtClean="0"/>
              <a:t>and waterproof coverings</a:t>
            </a:r>
          </a:p>
          <a:p>
            <a:pPr eaLnBrk="1" hangingPunct="1"/>
            <a:r>
              <a:rPr lang="en-US" altLang="en-US" sz="3600" smtClean="0"/>
              <a:t>Steroids are lipids that act as chemical messengers</a:t>
            </a:r>
            <a:endParaRPr lang="en-US" altLang="en-US" sz="4000" smtClean="0"/>
          </a:p>
          <a:p>
            <a:pPr eaLnBrk="1" hangingPunct="1"/>
            <a:endParaRPr lang="en-US" altLang="en-US" sz="3600" smtClean="0"/>
          </a:p>
        </p:txBody>
      </p:sp>
      <p:pic>
        <p:nvPicPr>
          <p:cNvPr id="171013" name="Picture 5" descr="steroid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5800"/>
            <a:ext cx="26289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4" name="Picture 6" descr="lipid bil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0097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9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038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Lipids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600200"/>
            <a:ext cx="7467600" cy="5105400"/>
          </a:xfrm>
        </p:spPr>
        <p:txBody>
          <a:bodyPr/>
          <a:lstStyle/>
          <a:p>
            <a:pPr eaLnBrk="1" hangingPunct="1"/>
            <a:r>
              <a:rPr lang="en-US" altLang="en-US" sz="3600" u="sng" smtClean="0"/>
              <a:t>Many lipids are made from a glycerol combined with </a:t>
            </a:r>
            <a:r>
              <a:rPr lang="en-US" altLang="en-US" sz="3600" u="sng" smtClean="0">
                <a:solidFill>
                  <a:srgbClr val="FF0000"/>
                </a:solidFill>
              </a:rPr>
              <a:t>fatty acids</a:t>
            </a:r>
          </a:p>
          <a:p>
            <a:pPr lvl="1" eaLnBrk="1" hangingPunct="1"/>
            <a:r>
              <a:rPr lang="en-US" altLang="en-US" u="sng" smtClean="0"/>
              <a:t>If all carbons have </a:t>
            </a:r>
            <a:r>
              <a:rPr lang="en-US" altLang="en-US" i="1" u="sng" smtClean="0"/>
              <a:t>single bonds</a:t>
            </a:r>
            <a:r>
              <a:rPr lang="en-US" altLang="en-US" u="sng" smtClean="0"/>
              <a:t>, lipid is </a:t>
            </a:r>
            <a:r>
              <a:rPr lang="en-US" altLang="en-US" u="sng" smtClean="0">
                <a:solidFill>
                  <a:srgbClr val="FF0000"/>
                </a:solidFill>
              </a:rPr>
              <a:t>saturated</a:t>
            </a:r>
          </a:p>
          <a:p>
            <a:pPr lvl="3" eaLnBrk="1" hangingPunct="1"/>
            <a:r>
              <a:rPr lang="en-US" altLang="en-US" smtClean="0">
                <a:solidFill>
                  <a:srgbClr val="FF0000"/>
                </a:solidFill>
              </a:rPr>
              <a:t>Ex: butter, lard, animal fat </a:t>
            </a:r>
            <a:r>
              <a:rPr lang="en-US" altLang="en-US" sz="1400" smtClean="0"/>
              <a:t>(usually solid at room temperature)</a:t>
            </a:r>
          </a:p>
          <a:p>
            <a:pPr lvl="1" eaLnBrk="1" hangingPunct="1"/>
            <a:r>
              <a:rPr lang="en-US" altLang="en-US" u="sng" smtClean="0"/>
              <a:t>If any carbons have </a:t>
            </a:r>
            <a:r>
              <a:rPr lang="en-US" altLang="en-US" i="1" u="sng" smtClean="0"/>
              <a:t>double or triple bonds</a:t>
            </a:r>
            <a:r>
              <a:rPr lang="en-US" altLang="en-US" u="sng" smtClean="0"/>
              <a:t>, lipid is </a:t>
            </a:r>
            <a:r>
              <a:rPr lang="en-US" altLang="en-US" u="sng" smtClean="0">
                <a:solidFill>
                  <a:srgbClr val="FF0000"/>
                </a:solidFill>
              </a:rPr>
              <a:t>unsaturated</a:t>
            </a:r>
          </a:p>
          <a:p>
            <a:pPr lvl="3" eaLnBrk="1" hangingPunct="1"/>
            <a:r>
              <a:rPr lang="en-US" altLang="en-US" smtClean="0">
                <a:solidFill>
                  <a:srgbClr val="FF0000"/>
                </a:solidFill>
              </a:rPr>
              <a:t>Ex: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vegetable oil, fish oil, peanut oil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r>
              <a:rPr lang="en-US" altLang="en-US" sz="1400" smtClean="0"/>
              <a:t>(usually liquid at room temperature)</a:t>
            </a:r>
            <a:r>
              <a:rPr lang="en-US" altLang="en-US" sz="140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en-US" altLang="en-US" sz="3600" smtClean="0"/>
          </a:p>
        </p:txBody>
      </p:sp>
    </p:spTree>
    <p:extLst>
      <p:ext uri="{BB962C8B-B14F-4D97-AF65-F5344CB8AC3E}">
        <p14:creationId xmlns:p14="http://schemas.microsoft.com/office/powerpoint/2010/main" val="355399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d_burger_020102_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2938463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 descr="pd_pizza_020314_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278606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cheesec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28194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6" descr="olive_o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7" descr="vegetable_o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8" descr="cris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524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altLang="en-US" u="sng" smtClean="0">
                <a:solidFill>
                  <a:srgbClr val="FF0000"/>
                </a:solidFill>
              </a:rPr>
              <a:t>What is a base?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3810000" cy="51054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 base is a solution that </a:t>
            </a:r>
            <a:r>
              <a:rPr lang="en-US" altLang="en-US" u="sng" smtClean="0">
                <a:solidFill>
                  <a:srgbClr val="CC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has an excess of OH- ions. </a:t>
            </a:r>
          </a:p>
          <a:p>
            <a:r>
              <a:rPr lang="en-US" altLang="en-US" smtClean="0">
                <a:solidFill>
                  <a:srgbClr val="0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Another word for base is alkali.</a:t>
            </a:r>
          </a:p>
          <a:p>
            <a:r>
              <a:rPr lang="en-US" altLang="en-US" b="1" u="sng" smtClean="0">
                <a:solidFill>
                  <a:srgbClr val="800080"/>
                </a:solidFill>
                <a:latin typeface="Candara" panose="020E0502030303020204" pitchFamily="34" charset="0"/>
              </a:rPr>
              <a:t>Bases</a:t>
            </a:r>
            <a:r>
              <a:rPr lang="en-US" altLang="en-US" u="sng" smtClean="0">
                <a:solidFill>
                  <a:srgbClr val="800080"/>
                </a:solidFill>
                <a:latin typeface="Candara" panose="020E0502030303020204" pitchFamily="34" charset="0"/>
              </a:rPr>
              <a:t> are substances that can accept hydrogen ions</a:t>
            </a:r>
            <a:endParaRPr lang="en-US" altLang="en-US" u="sng" smtClean="0">
              <a:solidFill>
                <a:srgbClr val="80008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endParaRPr lang="en-US" altLang="en-US" smtClean="0"/>
          </a:p>
        </p:txBody>
      </p:sp>
      <p:pic>
        <p:nvPicPr>
          <p:cNvPr id="48132" name="Picture 7" descr="http://www.micmacindia.com/soap/Images/Soap_Sample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62200"/>
            <a:ext cx="3810000" cy="2163763"/>
          </a:xfrm>
          <a:noFill/>
        </p:spPr>
      </p:pic>
    </p:spTree>
    <p:extLst>
      <p:ext uri="{BB962C8B-B14F-4D97-AF65-F5344CB8AC3E}">
        <p14:creationId xmlns:p14="http://schemas.microsoft.com/office/powerpoint/2010/main" val="7583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0"/>
            <a:ext cx="7315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Contain C, H, O, </a:t>
            </a:r>
            <a:r>
              <a:rPr lang="en-US" altLang="en-US" b="1" i="1" u="sng" smtClean="0">
                <a:solidFill>
                  <a:srgbClr val="FF0000"/>
                </a:solidFill>
              </a:rPr>
              <a:t>plus nitrogen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Formed from amino acids joined together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More than 20 amino acids can be joined in any order or number to make countless proteins </a:t>
            </a:r>
            <a:r>
              <a:rPr lang="en-US" altLang="en-US" sz="2400" smtClean="0"/>
              <a:t>(think of how many words can be made from 26 letters!)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Proteins</a:t>
            </a:r>
          </a:p>
        </p:txBody>
      </p:sp>
    </p:spTree>
    <p:extLst>
      <p:ext uri="{BB962C8B-B14F-4D97-AF65-F5344CB8AC3E}">
        <p14:creationId xmlns:p14="http://schemas.microsoft.com/office/powerpoint/2010/main" val="3898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3900" y="274638"/>
            <a:ext cx="71501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Proteins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600200"/>
            <a:ext cx="7315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Chains are folded and twisted giving each protein a unique shape </a:t>
            </a:r>
            <a:endParaRPr lang="en-US" altLang="en-US" b="1" i="1" u="sng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Van der Waals forces and hydrogen bonds help maintain protein’s shape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Shape of protein is important to its function!</a:t>
            </a:r>
            <a:endParaRPr lang="en-US" altLang="en-US" sz="2400" u="sng" smtClean="0"/>
          </a:p>
        </p:txBody>
      </p:sp>
    </p:spTree>
    <p:extLst>
      <p:ext uri="{BB962C8B-B14F-4D97-AF65-F5344CB8AC3E}">
        <p14:creationId xmlns:p14="http://schemas.microsoft.com/office/powerpoint/2010/main" val="16260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3900" y="274638"/>
            <a:ext cx="71501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Proteins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219200"/>
            <a:ext cx="7315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Provide structure</a:t>
            </a:r>
            <a:r>
              <a:rPr lang="en-US" altLang="en-US" sz="2800" u="sng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Ex:  </a:t>
            </a:r>
            <a:r>
              <a:rPr lang="en-US" altLang="en-US" u="sng" smtClean="0"/>
              <a:t>Collagen</a:t>
            </a:r>
            <a:r>
              <a:rPr lang="en-US" altLang="en-US" smtClean="0"/>
              <a:t>- makes up your skin, 					muscles &amp; bones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Aid </a:t>
            </a:r>
            <a:r>
              <a:rPr lang="en-US" altLang="en-US" u="sng" smtClean="0"/>
              <a:t>chemical activities in your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Ex:  </a:t>
            </a:r>
            <a:r>
              <a:rPr lang="en-US" altLang="en-US" u="sng" smtClean="0"/>
              <a:t>Enzymes</a:t>
            </a:r>
            <a:r>
              <a:rPr lang="en-US" altLang="en-US" smtClean="0"/>
              <a:t>- work to speed up 				  	  rxns in your body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Transport substances into or out of cells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Help fight diseases</a:t>
            </a:r>
          </a:p>
        </p:txBody>
      </p:sp>
    </p:spTree>
    <p:extLst>
      <p:ext uri="{BB962C8B-B14F-4D97-AF65-F5344CB8AC3E}">
        <p14:creationId xmlns:p14="http://schemas.microsoft.com/office/powerpoint/2010/main" val="10243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eggs_on_h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0099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 descr="ste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37814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 descr="collagen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 descr="sta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4048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0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/>
              <a:t>Contain C, H, O, N </a:t>
            </a:r>
            <a:r>
              <a:rPr lang="en-US" altLang="en-US" sz="4000" b="1" i="1" u="sng" smtClean="0">
                <a:solidFill>
                  <a:srgbClr val="FF0000"/>
                </a:solidFill>
              </a:rPr>
              <a:t>plus phosphorus</a:t>
            </a:r>
          </a:p>
          <a:p>
            <a:pPr eaLnBrk="1" hangingPunct="1"/>
            <a:r>
              <a:rPr lang="en-US" altLang="en-US" sz="4000" smtClean="0"/>
              <a:t>Formed by </a:t>
            </a:r>
            <a:r>
              <a:rPr lang="en-US" altLang="en-US" sz="4000" u="sng" smtClean="0"/>
              <a:t>bonding of individual units called nucleotides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Nucleic Acids</a:t>
            </a:r>
          </a:p>
        </p:txBody>
      </p:sp>
      <p:pic>
        <p:nvPicPr>
          <p:cNvPr id="105476" name="Picture 7" descr="DNA_chemical_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3962400"/>
            <a:ext cx="24812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8" descr="nucleot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0238"/>
            <a:ext cx="20526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Text Box 9"/>
          <p:cNvSpPr txBox="1">
            <a:spLocks noChangeArrowheads="1"/>
          </p:cNvSpPr>
          <p:nvPr/>
        </p:nvSpPr>
        <p:spPr bwMode="auto">
          <a:xfrm>
            <a:off x="7123113" y="32654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nucleotide</a:t>
            </a:r>
          </a:p>
        </p:txBody>
      </p:sp>
      <p:sp>
        <p:nvSpPr>
          <p:cNvPr id="105479" name="Text Box 10"/>
          <p:cNvSpPr txBox="1">
            <a:spLocks noChangeArrowheads="1"/>
          </p:cNvSpPr>
          <p:nvPr/>
        </p:nvSpPr>
        <p:spPr bwMode="auto">
          <a:xfrm>
            <a:off x="5562600" y="63246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Nucleic Acid</a:t>
            </a:r>
          </a:p>
        </p:txBody>
      </p:sp>
    </p:spTree>
    <p:extLst>
      <p:ext uri="{BB962C8B-B14F-4D97-AF65-F5344CB8AC3E}">
        <p14:creationId xmlns:p14="http://schemas.microsoft.com/office/powerpoint/2010/main" val="20998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2437"/>
          <a:stretch>
            <a:fillRect/>
          </a:stretch>
        </p:blipFill>
        <p:spPr bwMode="auto">
          <a:xfrm>
            <a:off x="4419600" y="4419600"/>
            <a:ext cx="40989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93900" y="274638"/>
            <a:ext cx="71501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Nucleic Acids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600200"/>
            <a:ext cx="7543800" cy="45259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Store and transmit </a:t>
            </a:r>
            <a:r>
              <a:rPr lang="en-US" altLang="en-US" sz="4000" u="sng" smtClean="0"/>
              <a:t>hereditary information</a:t>
            </a:r>
          </a:p>
          <a:p>
            <a:pPr lvl="1" eaLnBrk="1" hangingPunct="1"/>
            <a:r>
              <a:rPr lang="en-US" altLang="en-US" sz="3600" smtClean="0"/>
              <a:t>Ex:  </a:t>
            </a:r>
            <a:r>
              <a:rPr lang="en-US" altLang="en-US" sz="3600" u="sng" smtClean="0"/>
              <a:t>DNA </a:t>
            </a:r>
            <a:r>
              <a:rPr lang="en-US" altLang="en-US" sz="3200" u="sng" smtClean="0"/>
              <a:t>(deoxyribonucleic</a:t>
            </a:r>
            <a:r>
              <a:rPr lang="en-US" altLang="en-US" sz="3200" smtClean="0"/>
              <a:t> acid)</a:t>
            </a:r>
          </a:p>
          <a:p>
            <a:pPr lvl="1" eaLnBrk="1" hangingPunct="1">
              <a:buFontTx/>
              <a:buNone/>
            </a:pPr>
            <a:r>
              <a:rPr lang="en-US" altLang="en-US" sz="3600" smtClean="0"/>
              <a:t>		      </a:t>
            </a:r>
            <a:r>
              <a:rPr lang="en-US" altLang="en-US" sz="3600" u="sng" smtClean="0"/>
              <a:t>RNA </a:t>
            </a:r>
            <a:r>
              <a:rPr lang="en-US" altLang="en-US" sz="3200" u="sng" smtClean="0"/>
              <a:t>(ribonucleic</a:t>
            </a:r>
            <a:r>
              <a:rPr lang="en-US" altLang="en-US" sz="3200" smtClean="0"/>
              <a:t> acid)</a:t>
            </a:r>
          </a:p>
        </p:txBody>
      </p:sp>
      <p:pic>
        <p:nvPicPr>
          <p:cNvPr id="106501" name="Picture 5" descr="rna-hairp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352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2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dna-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2857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3" descr="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81000"/>
            <a:ext cx="46402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2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altLang="en-US" u="sng" smtClean="0">
                <a:solidFill>
                  <a:srgbClr val="800080"/>
                </a:solidFill>
                <a:latin typeface="Bodoni MT Black" panose="02070A03080606020203" pitchFamily="18" charset="0"/>
              </a:rPr>
              <a:t>Properties of a Base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19200"/>
            <a:ext cx="3810000" cy="5410200"/>
          </a:xfrm>
        </p:spPr>
        <p:txBody>
          <a:bodyPr/>
          <a:lstStyle/>
          <a:p>
            <a:r>
              <a:rPr lang="en-US" altLang="en-US" sz="2400" smtClean="0"/>
              <a:t>Feel </a:t>
            </a:r>
            <a:r>
              <a:rPr lang="en-US" altLang="en-US" sz="2400" u="sng" smtClean="0"/>
              <a:t>Slippery</a:t>
            </a:r>
          </a:p>
          <a:p>
            <a:r>
              <a:rPr lang="en-US" altLang="en-US" sz="2400" u="sng" smtClean="0"/>
              <a:t>Taste Bitter</a:t>
            </a:r>
          </a:p>
          <a:p>
            <a:r>
              <a:rPr lang="en-US" altLang="en-US" sz="2400" smtClean="0"/>
              <a:t>Corrosive</a:t>
            </a:r>
          </a:p>
          <a:p>
            <a:r>
              <a:rPr lang="en-US" altLang="en-US" sz="2400" u="sng" smtClean="0"/>
              <a:t>Can conduct electricity</a:t>
            </a:r>
            <a:r>
              <a:rPr lang="en-US" altLang="en-US" sz="2400" smtClean="0"/>
              <a:t>. (Think alkaline batteries.)</a:t>
            </a:r>
          </a:p>
          <a:p>
            <a:r>
              <a:rPr lang="en-US" altLang="en-US" sz="2400" u="sng" smtClean="0"/>
              <a:t>Do not react with metals.</a:t>
            </a:r>
          </a:p>
          <a:p>
            <a:r>
              <a:rPr lang="en-US" altLang="en-US" sz="2400" smtClean="0"/>
              <a:t>Turns red litmus paper blue.</a:t>
            </a:r>
          </a:p>
          <a:p>
            <a:endParaRPr lang="en-US" altLang="en-US" sz="2000" smtClean="0"/>
          </a:p>
        </p:txBody>
      </p:sp>
      <p:pic>
        <p:nvPicPr>
          <p:cNvPr id="49156" name="Picture 5" descr="http://www.mhhe.com/physsci/chemistry/chang7/esp/folder_structure/cr/m3/s3/assets/images/crm3s3_1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6" t="9044" r="-1715"/>
          <a:stretch>
            <a:fillRect/>
          </a:stretch>
        </p:blipFill>
        <p:spPr>
          <a:xfrm>
            <a:off x="1066800" y="1219200"/>
            <a:ext cx="2667000" cy="3352800"/>
          </a:xfrm>
          <a:noFill/>
        </p:spPr>
      </p:pic>
    </p:spTree>
    <p:extLst>
      <p:ext uri="{BB962C8B-B14F-4D97-AF65-F5344CB8AC3E}">
        <p14:creationId xmlns:p14="http://schemas.microsoft.com/office/powerpoint/2010/main" val="40702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4275" y="0"/>
            <a:ext cx="76962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u="sng" smtClean="0">
                <a:solidFill>
                  <a:srgbClr val="FF0000"/>
                </a:solidFill>
              </a:rPr>
              <a:t>pH Scale</a:t>
            </a:r>
            <a:br>
              <a:rPr lang="en-US" altLang="en-US" u="sng" smtClean="0">
                <a:solidFill>
                  <a:srgbClr val="FF0000"/>
                </a:solidFill>
              </a:rPr>
            </a:br>
            <a:r>
              <a:rPr lang="en-US" altLang="en-US" u="sng" smtClean="0">
                <a:solidFill>
                  <a:srgbClr val="FF0000"/>
                </a:solidFill>
              </a:rPr>
              <a:t>pH = Potential Hydrogen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333500"/>
            <a:ext cx="6248400" cy="4191000"/>
          </a:xfrm>
        </p:spPr>
        <p:txBody>
          <a:bodyPr/>
          <a:lstStyle/>
          <a:p>
            <a:r>
              <a:rPr lang="en-US" altLang="en-US" sz="2000" b="1" smtClean="0">
                <a:solidFill>
                  <a:srgbClr val="FF3399"/>
                </a:solidFill>
              </a:rPr>
              <a:t>pH</a:t>
            </a:r>
            <a:r>
              <a:rPr lang="en-US" altLang="en-US" sz="2000" b="1" smtClean="0"/>
              <a:t> </a:t>
            </a:r>
            <a:r>
              <a:rPr lang="en-US" altLang="en-US" sz="2000" smtClean="0"/>
              <a:t>is a measure of how acidic or basic a solution is.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2000" smtClean="0"/>
              <a:t>The </a:t>
            </a:r>
            <a:r>
              <a:rPr lang="en-US" altLang="en-US" sz="2000" u="sng" smtClean="0"/>
              <a:t>pH scale ranges from 0 to 14. </a:t>
            </a:r>
          </a:p>
          <a:p>
            <a:r>
              <a:rPr lang="en-US" altLang="en-US" sz="2000" u="sng" smtClean="0"/>
              <a:t>Acidic solutions have pH values below 7</a:t>
            </a:r>
          </a:p>
          <a:p>
            <a:r>
              <a:rPr lang="en-US" altLang="en-US" sz="2000" smtClean="0"/>
              <a:t>A solution with a pH of 0 is very acidic.</a:t>
            </a:r>
          </a:p>
          <a:p>
            <a:r>
              <a:rPr lang="en-US" altLang="en-US" sz="2000" smtClean="0"/>
              <a:t>A solution with a </a:t>
            </a:r>
            <a:r>
              <a:rPr lang="en-US" altLang="en-US" sz="2000" u="sng" smtClean="0"/>
              <a:t>pH of 7 is neutral / homeostasis</a:t>
            </a:r>
            <a:r>
              <a:rPr lang="en-US" altLang="en-US" sz="2000" smtClean="0"/>
              <a:t>.</a:t>
            </a:r>
          </a:p>
          <a:p>
            <a:pPr>
              <a:spcAft>
                <a:spcPct val="20000"/>
              </a:spcAft>
            </a:pPr>
            <a:r>
              <a:rPr lang="en-US" altLang="en-US" sz="2000" smtClean="0"/>
              <a:t>Pure water has a pH of 7. </a:t>
            </a:r>
          </a:p>
          <a:p>
            <a:pPr>
              <a:spcAft>
                <a:spcPct val="20000"/>
              </a:spcAft>
            </a:pPr>
            <a:r>
              <a:rPr lang="en-US" altLang="en-US" sz="2000" u="sng" smtClean="0"/>
              <a:t>Basic solutions have pH values above 7.</a:t>
            </a:r>
          </a:p>
          <a:p>
            <a:pPr>
              <a:spcAft>
                <a:spcPct val="20000"/>
              </a:spcAft>
            </a:pPr>
            <a:endParaRPr lang="en-US" altLang="en-US" sz="2000" smtClean="0"/>
          </a:p>
          <a:p>
            <a:endParaRPr lang="en-US" altLang="en-US" sz="2000" smtClean="0"/>
          </a:p>
        </p:txBody>
      </p:sp>
      <p:pic>
        <p:nvPicPr>
          <p:cNvPr id="50180" name="Picture 5" descr="Acids_L107_PHScale_sx6687a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44750" cy="6858000"/>
          </a:xfrm>
          <a:noFill/>
        </p:spPr>
      </p:pic>
      <p:pic>
        <p:nvPicPr>
          <p:cNvPr id="50181" name="Picture 6" descr="http://www.epa.gov/acidrain/images/phsca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00600"/>
            <a:ext cx="49339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3" descr="he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3" descr="amoeb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106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27" descr="rotatingdn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0" y="0"/>
            <a:ext cx="82296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C00000"/>
                </a:solidFill>
                <a:latin typeface="Britannic Bold" pitchFamily="34" charset="0"/>
                <a:cs typeface="Arial" charset="0"/>
              </a:rPr>
              <a:t>       </a:t>
            </a:r>
            <a:r>
              <a:rPr lang="en-US" sz="4800" b="1" u="sng" dirty="0">
                <a:solidFill>
                  <a:srgbClr val="C00000"/>
                </a:solidFill>
                <a:latin typeface="Britannic Bold" pitchFamily="34" charset="0"/>
                <a:cs typeface="Arial" charset="0"/>
              </a:rPr>
              <a:t>Levels of organization</a:t>
            </a:r>
          </a:p>
          <a:p>
            <a:pPr>
              <a:defRPr/>
            </a:pPr>
            <a:r>
              <a:rPr lang="en-US" dirty="0">
                <a:solidFill>
                  <a:srgbClr val="6699FF"/>
                </a:solidFill>
                <a:latin typeface="Arial" charset="0"/>
                <a:cs typeface="Arial" charset="0"/>
              </a:rPr>
              <a:t>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3333CC"/>
                </a:solidFill>
                <a:latin typeface="Arial" charset="0"/>
                <a:cs typeface="Arial" charset="0"/>
              </a:rPr>
              <a:t>Atom</a:t>
            </a:r>
            <a:r>
              <a:rPr lang="en-US" sz="3200" b="1" dirty="0">
                <a:solidFill>
                  <a:srgbClr val="6699FF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u="sng" dirty="0">
                <a:solidFill>
                  <a:srgbClr val="6699FF"/>
                </a:solidFill>
                <a:latin typeface="Arial" charset="0"/>
                <a:cs typeface="Arial" charset="0"/>
              </a:rPr>
              <a:t>(oxygen</a:t>
            </a:r>
            <a:r>
              <a:rPr lang="en-US" sz="3200" b="1" dirty="0">
                <a:solidFill>
                  <a:srgbClr val="6699FF"/>
                </a:solidFill>
                <a:latin typeface="Arial" charset="0"/>
                <a:cs typeface="Arial" charset="0"/>
              </a:rPr>
              <a:t>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3333CC"/>
                </a:solidFill>
                <a:latin typeface="Arial" charset="0"/>
                <a:cs typeface="Arial" charset="0"/>
              </a:rPr>
              <a:t>Molecule</a:t>
            </a:r>
            <a:r>
              <a:rPr lang="en-US" sz="3200" b="1" u="sng" dirty="0">
                <a:solidFill>
                  <a:srgbClr val="6699FF"/>
                </a:solidFill>
                <a:latin typeface="Arial" charset="0"/>
                <a:cs typeface="Arial" charset="0"/>
              </a:rPr>
              <a:t> (amino acid)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3333CC"/>
                </a:solidFill>
                <a:latin typeface="Arial" charset="0"/>
                <a:cs typeface="Arial" charset="0"/>
              </a:rPr>
              <a:t>Macromolecule</a:t>
            </a:r>
            <a:r>
              <a:rPr lang="en-US" sz="3200" b="1" u="sng" dirty="0">
                <a:solidFill>
                  <a:srgbClr val="6699FF"/>
                </a:solidFill>
                <a:latin typeface="Arial" charset="0"/>
                <a:cs typeface="Arial" charset="0"/>
              </a:rPr>
              <a:t> (DNA)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3333CC"/>
                </a:solidFill>
                <a:latin typeface="Arial" charset="0"/>
                <a:cs typeface="Arial" charset="0"/>
              </a:rPr>
              <a:t>Organelle</a:t>
            </a:r>
            <a:r>
              <a:rPr lang="en-US" sz="3200" b="1" u="sng" dirty="0">
                <a:solidFill>
                  <a:srgbClr val="6699FF"/>
                </a:solidFill>
                <a:latin typeface="Arial" charset="0"/>
                <a:cs typeface="Arial" charset="0"/>
              </a:rPr>
              <a:t> (Nucleus)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3333CC"/>
                </a:solidFill>
                <a:latin typeface="Arial" charset="0"/>
                <a:cs typeface="Arial" charset="0"/>
              </a:rPr>
              <a:t>Cell</a:t>
            </a:r>
            <a:r>
              <a:rPr lang="en-US" sz="3200" b="1" u="sng" dirty="0">
                <a:solidFill>
                  <a:srgbClr val="6699FF"/>
                </a:solidFill>
                <a:latin typeface="Arial" charset="0"/>
                <a:cs typeface="Arial" charset="0"/>
              </a:rPr>
              <a:t> (Nerve Cell)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3333CC"/>
                </a:solidFill>
                <a:latin typeface="Arial" charset="0"/>
                <a:cs typeface="Arial" charset="0"/>
              </a:rPr>
              <a:t>Tissue</a:t>
            </a:r>
            <a:r>
              <a:rPr lang="en-US" sz="3200" b="1" u="sng" dirty="0">
                <a:solidFill>
                  <a:srgbClr val="6699FF"/>
                </a:solidFill>
                <a:latin typeface="Arial" charset="0"/>
                <a:cs typeface="Arial" charset="0"/>
              </a:rPr>
              <a:t> (Muscle)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3333CC"/>
                </a:solidFill>
                <a:latin typeface="Arial" charset="0"/>
                <a:cs typeface="Arial" charset="0"/>
              </a:rPr>
              <a:t>Organ</a:t>
            </a:r>
            <a:r>
              <a:rPr lang="en-US" sz="3200" b="1" u="sng" dirty="0">
                <a:solidFill>
                  <a:srgbClr val="6699FF"/>
                </a:solidFill>
                <a:latin typeface="Arial" charset="0"/>
                <a:cs typeface="Arial" charset="0"/>
              </a:rPr>
              <a:t> (heart)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3333CC"/>
                </a:solidFill>
                <a:latin typeface="Arial" charset="0"/>
                <a:cs typeface="Arial" charset="0"/>
              </a:rPr>
              <a:t>Organ system </a:t>
            </a:r>
            <a:r>
              <a:rPr lang="en-US" sz="3200" b="1" u="sng" dirty="0">
                <a:solidFill>
                  <a:srgbClr val="6699FF"/>
                </a:solidFill>
                <a:latin typeface="Arial" charset="0"/>
                <a:cs typeface="Arial" charset="0"/>
              </a:rPr>
              <a:t>(circulatory system)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rgbClr val="3333CC"/>
                </a:solidFill>
                <a:latin typeface="Arial" charset="0"/>
                <a:cs typeface="Arial" charset="0"/>
              </a:rPr>
              <a:t>Organism</a:t>
            </a:r>
            <a:r>
              <a:rPr lang="en-US" sz="3200" b="1" u="sng" dirty="0">
                <a:solidFill>
                  <a:srgbClr val="6699FF"/>
                </a:solidFill>
                <a:latin typeface="Arial" charset="0"/>
                <a:cs typeface="Arial" charset="0"/>
              </a:rPr>
              <a:t> (human)</a:t>
            </a:r>
            <a:endParaRPr lang="en-US" sz="3200" u="sng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1200" dirty="0">
                <a:latin typeface="Arial" charset="0"/>
                <a:cs typeface="Arial" charset="0"/>
                <a:hlinkClick r:id="rId5"/>
              </a:rPr>
              <a:t>http://www.coldwater.k12.mi.us/nicholsk/courses/chs/ana/levelorg.htm</a:t>
            </a:r>
            <a:endParaRPr lang="en-US" sz="1200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3200400" y="1816100"/>
            <a:ext cx="9144000" cy="0"/>
          </a:xfrm>
          <a:prstGeom prst="rect">
            <a:avLst/>
          </a:prstGeom>
          <a:solidFill>
            <a:srgbClr val="FF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1740" rIns="0" bIns="3174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1207" name="Picture 8" descr="ato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8" descr="molecul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Line 31"/>
          <p:cNvSpPr>
            <a:spLocks noChangeShapeType="1"/>
          </p:cNvSpPr>
          <p:nvPr/>
        </p:nvSpPr>
        <p:spPr bwMode="auto">
          <a:xfrm>
            <a:off x="6172200" y="6553200"/>
            <a:ext cx="457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10" name="Picture 53" descr="circulatorysystem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438400"/>
            <a:ext cx="8651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Line 54"/>
          <p:cNvSpPr>
            <a:spLocks noChangeShapeType="1"/>
          </p:cNvSpPr>
          <p:nvPr/>
        </p:nvSpPr>
        <p:spPr bwMode="auto">
          <a:xfrm>
            <a:off x="5562600" y="5486400"/>
            <a:ext cx="457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62600" y="457200"/>
            <a:ext cx="35814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smallest</a:t>
            </a:r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to</a:t>
            </a:r>
          </a:p>
          <a:p>
            <a:pPr algn="ctr">
              <a:defRPr/>
            </a:pPr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25120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6" descr="http://us.123rf.com/400wm/400/400/rtimages/rtimages0703/rtimages070300061/797905-seven-traditional-wooden-russian-dolls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60610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43" descr="http://www.coldwater.k12.mi.us/nicholsk/courses/Images/science/Anatomy%20Images/hear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64163"/>
            <a:ext cx="9604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3" descr="http://www.coldwater.k12.mi.us/nicholsk/courses/Images/science/Bio_images/amoeb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72200"/>
            <a:ext cx="533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18" descr="http://www.coldwater.k12.mi.us/nicholsk/courses/Images/science/molecul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400800"/>
            <a:ext cx="5889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53" descr="http://tbn1.google.com/images?q=tbn:orfVmDrwucX1GM:http://schools.bcsd.com/fremont/Graphics/Science/Body/circulatorysystem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5105400"/>
            <a:ext cx="5476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itle 11"/>
          <p:cNvSpPr>
            <a:spLocks noGrp="1"/>
          </p:cNvSpPr>
          <p:nvPr>
            <p:ph type="ctrTitle" idx="4294967295"/>
          </p:nvPr>
        </p:nvSpPr>
        <p:spPr>
          <a:xfrm>
            <a:off x="2522538" y="76200"/>
            <a:ext cx="6316662" cy="1600200"/>
          </a:xfrm>
          <a:solidFill>
            <a:srgbClr val="FFFF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smtClean="0">
                <a:solidFill>
                  <a:srgbClr val="6699FF"/>
                </a:solidFill>
                <a:latin typeface="Arial" charset="0"/>
              </a:rPr>
              <a:t> </a:t>
            </a:r>
            <a:r>
              <a:rPr lang="en-US" sz="4200" smtClean="0"/>
              <a:t>Levels of Organization of Life</a:t>
            </a:r>
          </a:p>
        </p:txBody>
      </p:sp>
      <p:pic>
        <p:nvPicPr>
          <p:cNvPr id="71692" name="Picture 13" descr="http://us.123rf.com/400wm/400/400/eraxion/eraxion0702/eraxion070200087/748589-nerve-ce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5381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15" descr="http://stevebell.com/wp-content/uploads/ARM-MUSCLES-SUPERFICIAL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0"/>
            <a:ext cx="5635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88505" y="5791200"/>
            <a:ext cx="9541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Atom</a:t>
            </a:r>
          </a:p>
          <a:p>
            <a:pPr algn="ctr">
              <a:defRPr/>
            </a:pPr>
            <a:r>
              <a:rPr lang="en-US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(Oxygen)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4724400"/>
            <a:ext cx="18117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Macromolecule</a:t>
            </a:r>
          </a:p>
          <a:p>
            <a:pPr algn="ctr">
              <a:defRPr/>
            </a:pP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(DNA)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2143780"/>
            <a:ext cx="82586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Organ</a:t>
            </a:r>
          </a:p>
          <a:p>
            <a:pPr algn="ctr">
              <a:defRPr/>
            </a:pPr>
            <a:r>
              <a:rPr lang="en-US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(Heart)</a:t>
            </a:r>
          </a:p>
        </p:txBody>
      </p:sp>
      <p:pic>
        <p:nvPicPr>
          <p:cNvPr id="52237" name="Picture 5" descr="http://www.mulberrybush.co.uk/_images/toystore/800/russian-dolls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6" t="21198" b="23708"/>
          <a:stretch>
            <a:fillRect/>
          </a:stretch>
        </p:blipFill>
        <p:spPr bwMode="auto">
          <a:xfrm>
            <a:off x="7239000" y="6019800"/>
            <a:ext cx="219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5" descr="http://www.mulberrybush.co.uk/_images/toystore/800/russian-dolls_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8" r="73006" b="23708"/>
          <a:stretch>
            <a:fillRect/>
          </a:stretch>
        </p:blipFill>
        <p:spPr bwMode="auto">
          <a:xfrm>
            <a:off x="585788" y="935038"/>
            <a:ext cx="19367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Picture 15" descr="182507_4162837187824_1592590962_n[1]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4781550"/>
            <a:ext cx="9858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5943600" y="6096000"/>
            <a:ext cx="266700" cy="2619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0" y="1295400"/>
            <a:ext cx="19800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0099"/>
                </a:solidFill>
                <a:latin typeface="Arial" charset="0"/>
                <a:cs typeface="Arial" charset="0"/>
              </a:rPr>
              <a:t>Organ System</a:t>
            </a:r>
          </a:p>
          <a:p>
            <a:pPr algn="ctr">
              <a:defRPr/>
            </a:pPr>
            <a:r>
              <a:rPr lang="en-U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0099"/>
                </a:solidFill>
                <a:latin typeface="Arial" charset="0"/>
                <a:cs typeface="Arial" charset="0"/>
              </a:rPr>
              <a:t>(Circulatory System)</a:t>
            </a:r>
          </a:p>
        </p:txBody>
      </p:sp>
      <p:pic>
        <p:nvPicPr>
          <p:cNvPr id="71698" name="Picture 18" descr="http://ottodestruct.com/wp-content/uploads/dna_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248400"/>
            <a:ext cx="2397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8" name="Text Box 22"/>
          <p:cNvSpPr txBox="1">
            <a:spLocks noChangeArrowheads="1"/>
          </p:cNvSpPr>
          <p:nvPr/>
        </p:nvSpPr>
        <p:spPr bwMode="auto">
          <a:xfrm>
            <a:off x="685800" y="5334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Organism   (You &amp; me)</a:t>
            </a:r>
          </a:p>
        </p:txBody>
      </p:sp>
      <p:sp>
        <p:nvSpPr>
          <p:cNvPr id="126999" name="Text Box 23"/>
          <p:cNvSpPr txBox="1">
            <a:spLocks noChangeArrowheads="1"/>
          </p:cNvSpPr>
          <p:nvPr/>
        </p:nvSpPr>
        <p:spPr bwMode="auto">
          <a:xfrm>
            <a:off x="4572000" y="26670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9966FF"/>
                </a:solidFill>
                <a:latin typeface="Comic Sans MS" panose="030F0702030302020204" pitchFamily="66" charset="0"/>
              </a:rPr>
              <a:t>Tissue (Muscle)</a:t>
            </a:r>
          </a:p>
        </p:txBody>
      </p:sp>
      <p:sp>
        <p:nvSpPr>
          <p:cNvPr id="127000" name="Text Box 24"/>
          <p:cNvSpPr txBox="1">
            <a:spLocks noChangeArrowheads="1"/>
          </p:cNvSpPr>
          <p:nvPr/>
        </p:nvSpPr>
        <p:spPr bwMode="auto">
          <a:xfrm>
            <a:off x="5334000" y="3352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  <a:latin typeface="Comic Sans MS" panose="030F0702030302020204" pitchFamily="66" charset="0"/>
              </a:rPr>
              <a:t>Cell      (Nerve Cell)</a:t>
            </a:r>
          </a:p>
        </p:txBody>
      </p:sp>
      <p:sp>
        <p:nvSpPr>
          <p:cNvPr id="127001" name="Text Box 25"/>
          <p:cNvSpPr txBox="1">
            <a:spLocks noChangeArrowheads="1"/>
          </p:cNvSpPr>
          <p:nvPr/>
        </p:nvSpPr>
        <p:spPr bwMode="auto">
          <a:xfrm>
            <a:off x="6365875" y="38862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0099"/>
                </a:solidFill>
                <a:latin typeface="Comic Sans MS" panose="030F0702030302020204" pitchFamily="66" charset="0"/>
              </a:rPr>
              <a:t>Organelle (Nucleus)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6934200" y="5237163"/>
            <a:ext cx="2281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 b="1">
                <a:solidFill>
                  <a:srgbClr val="0000FF"/>
                </a:solidFill>
                <a:latin typeface="Comic Sans MS" panose="030F0702030302020204" pitchFamily="66" charset="0"/>
              </a:rPr>
              <a:t>Molecule &amp; Compounds  (Amino Acid)</a:t>
            </a:r>
          </a:p>
        </p:txBody>
      </p:sp>
    </p:spTree>
    <p:extLst>
      <p:ext uri="{BB962C8B-B14F-4D97-AF65-F5344CB8AC3E}">
        <p14:creationId xmlns:p14="http://schemas.microsoft.com/office/powerpoint/2010/main" val="3476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8" grpId="0" autoUpdateAnimBg="0"/>
      <p:bldP spid="126999" grpId="0" autoUpdateAnimBg="0"/>
      <p:bldP spid="127000" grpId="0" autoUpdateAnimBg="0"/>
      <p:bldP spid="127001" grpId="0" autoUpdateAnimBg="0"/>
      <p:bldP spid="2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Levels of Organization: ANALOGY</a:t>
            </a:r>
            <a:endParaRPr lang="en-US" u="sng" dirty="0">
              <a:solidFill>
                <a:schemeClr val="accent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63" y="1295400"/>
            <a:ext cx="7772400" cy="48006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rgbClr val="800080"/>
                </a:solidFill>
                <a:latin typeface="Bradley Hand ITC" pitchFamily="66" charset="0"/>
              </a:rPr>
              <a:t>In your science notebook!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Think of a “Levels of Organization” analogy in our everyday life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Organize your analogy from </a:t>
            </a:r>
            <a:r>
              <a:rPr lang="en-US" sz="2000" dirty="0" smtClean="0">
                <a:solidFill>
                  <a:srgbClr val="FF0000"/>
                </a:solidFill>
              </a:rPr>
              <a:t>smallest</a:t>
            </a:r>
            <a:r>
              <a:rPr lang="en-US" dirty="0" smtClean="0"/>
              <a:t> to </a:t>
            </a:r>
            <a:r>
              <a:rPr lang="en-US" sz="5000" dirty="0" smtClean="0">
                <a:solidFill>
                  <a:srgbClr val="FF0000"/>
                </a:solidFill>
              </a:rPr>
              <a:t>LARGEST! </a:t>
            </a:r>
            <a:r>
              <a:rPr lang="en-US" sz="3500" i="1" dirty="0" smtClean="0">
                <a:solidFill>
                  <a:srgbClr val="008000"/>
                </a:solidFill>
              </a:rPr>
              <a:t>9 levels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dirty="0" smtClean="0">
                <a:solidFill>
                  <a:srgbClr val="3333CC"/>
                </a:solidFill>
                <a:latin typeface="Britannic Bold" pitchFamily="34" charset="0"/>
              </a:rPr>
              <a:t>Example: SCHOOLS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500" i="1" dirty="0" smtClean="0">
                <a:solidFill>
                  <a:srgbClr val="FF0000"/>
                </a:solidFill>
              </a:rPr>
              <a:t>Student, class, teacher, faculty, administration, Chandler High School, Chandler School District, Arizona schools, U.S schools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53252" name="Picture 2" descr="http://t3.gstatic.com/images?q=tbn:ANd9GcRLeKUDRGwkpQIbfMRzPysCiMNEYj6TjjqTtFqCH2GxXSxdjN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514600"/>
            <a:ext cx="19526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0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1165</Words>
  <Application>Microsoft Office PowerPoint</Application>
  <PresentationFormat>On-screen Show (4:3)</PresentationFormat>
  <Paragraphs>248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3" baseType="lpstr">
      <vt:lpstr>Aharoni</vt:lpstr>
      <vt:lpstr>Arial</vt:lpstr>
      <vt:lpstr>Bodoni MT Black</vt:lpstr>
      <vt:lpstr>Bradley Hand ITC</vt:lpstr>
      <vt:lpstr>Britannic Bold</vt:lpstr>
      <vt:lpstr>Calibri</vt:lpstr>
      <vt:lpstr>Calibri Light</vt:lpstr>
      <vt:lpstr>Candara</vt:lpstr>
      <vt:lpstr>Comic Sans MS</vt:lpstr>
      <vt:lpstr>Gill Sans Ultra Bold</vt:lpstr>
      <vt:lpstr>Impact</vt:lpstr>
      <vt:lpstr>Lucida Casual</vt:lpstr>
      <vt:lpstr>Times New Roman</vt:lpstr>
      <vt:lpstr>Verdana</vt:lpstr>
      <vt:lpstr>Wingdings</vt:lpstr>
      <vt:lpstr>Wingdings 3</vt:lpstr>
      <vt:lpstr>Office Theme</vt:lpstr>
      <vt:lpstr>PowerPoint Presentation</vt:lpstr>
      <vt:lpstr>What is an acid?</vt:lpstr>
      <vt:lpstr>Properties of an Acid</vt:lpstr>
      <vt:lpstr>What is a base?</vt:lpstr>
      <vt:lpstr>Properties of a Base</vt:lpstr>
      <vt:lpstr>pH Scale pH = Potential Hydrogen</vt:lpstr>
      <vt:lpstr>PowerPoint Presentation</vt:lpstr>
      <vt:lpstr> Levels of Organization of Life</vt:lpstr>
      <vt:lpstr>Levels of Organization: ANALOGY</vt:lpstr>
      <vt:lpstr>http://www.brainpop.com/science/matterandchemistry/acidsandbases/   </vt:lpstr>
      <vt:lpstr>Matter vs. Energy</vt:lpstr>
      <vt:lpstr>Composition of Matter</vt:lpstr>
      <vt:lpstr>PowerPoint Presentation</vt:lpstr>
      <vt:lpstr>Protons and Neutrons</vt:lpstr>
      <vt:lpstr>Electrons</vt:lpstr>
      <vt:lpstr>PowerPoint Presentation</vt:lpstr>
      <vt:lpstr>Molecules &amp; Compounds</vt:lpstr>
      <vt:lpstr>Bill Nye: ATOMS </vt:lpstr>
      <vt:lpstr>Elements</vt:lpstr>
      <vt:lpstr>Atomic Number</vt:lpstr>
      <vt:lpstr>Atomic Number on the Periodic Table</vt:lpstr>
      <vt:lpstr>All atoms of an element have the same number of protons</vt:lpstr>
      <vt:lpstr>Atomic Mass</vt:lpstr>
      <vt:lpstr>PowerPoint Presentation</vt:lpstr>
      <vt:lpstr>Review:</vt:lpstr>
      <vt:lpstr>Learning Check 1</vt:lpstr>
      <vt:lpstr>Organic Compounds</vt:lpstr>
      <vt:lpstr>PowerPoint Presentation</vt:lpstr>
      <vt:lpstr>Organic Compounds</vt:lpstr>
      <vt:lpstr>Organic Compounds</vt:lpstr>
      <vt:lpstr>Organic Compounds</vt:lpstr>
      <vt:lpstr>Carbohydrates</vt:lpstr>
      <vt:lpstr>Carbohydrates</vt:lpstr>
      <vt:lpstr>Carbohydrates</vt:lpstr>
      <vt:lpstr>PowerPoint Presentation</vt:lpstr>
      <vt:lpstr>Lipids</vt:lpstr>
      <vt:lpstr>Lipids</vt:lpstr>
      <vt:lpstr>Lipids</vt:lpstr>
      <vt:lpstr>PowerPoint Presentation</vt:lpstr>
      <vt:lpstr>Proteins</vt:lpstr>
      <vt:lpstr>Proteins</vt:lpstr>
      <vt:lpstr>Proteins</vt:lpstr>
      <vt:lpstr>PowerPoint Presentation</vt:lpstr>
      <vt:lpstr>Nucleic Acids</vt:lpstr>
      <vt:lpstr>Nucleic Acids</vt:lpstr>
      <vt:lpstr>PowerPoint Presentation</vt:lpstr>
    </vt:vector>
  </TitlesOfParts>
  <Company>Chandler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Andrews, Amalia</dc:creator>
  <cp:lastModifiedBy>Andrews, Amalia</cp:lastModifiedBy>
  <cp:revision>1</cp:revision>
  <cp:lastPrinted>2016-08-29T21:58:59Z</cp:lastPrinted>
  <dcterms:created xsi:type="dcterms:W3CDTF">2016-08-29T21:57:52Z</dcterms:created>
  <dcterms:modified xsi:type="dcterms:W3CDTF">2016-08-29T21:59:46Z</dcterms:modified>
</cp:coreProperties>
</file>